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48"/>
  </p:notesMasterIdLst>
  <p:sldIdLst>
    <p:sldId id="361" r:id="rId4"/>
    <p:sldId id="365" r:id="rId5"/>
    <p:sldId id="363" r:id="rId6"/>
    <p:sldId id="364" r:id="rId7"/>
    <p:sldId id="367" r:id="rId8"/>
    <p:sldId id="362" r:id="rId9"/>
    <p:sldId id="368" r:id="rId10"/>
    <p:sldId id="369" r:id="rId11"/>
    <p:sldId id="370" r:id="rId12"/>
    <p:sldId id="371" r:id="rId13"/>
    <p:sldId id="373" r:id="rId14"/>
    <p:sldId id="394" r:id="rId15"/>
    <p:sldId id="396" r:id="rId16"/>
    <p:sldId id="387" r:id="rId17"/>
    <p:sldId id="398" r:id="rId18"/>
    <p:sldId id="392" r:id="rId19"/>
    <p:sldId id="399" r:id="rId20"/>
    <p:sldId id="400" r:id="rId21"/>
    <p:sldId id="401" r:id="rId22"/>
    <p:sldId id="388" r:id="rId23"/>
    <p:sldId id="402" r:id="rId24"/>
    <p:sldId id="389" r:id="rId25"/>
    <p:sldId id="403" r:id="rId26"/>
    <p:sldId id="404" r:id="rId27"/>
    <p:sldId id="406" r:id="rId28"/>
    <p:sldId id="405" r:id="rId29"/>
    <p:sldId id="384" r:id="rId30"/>
    <p:sldId id="385" r:id="rId31"/>
    <p:sldId id="329" r:id="rId32"/>
    <p:sldId id="330" r:id="rId33"/>
    <p:sldId id="331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34" r:id="rId42"/>
    <p:sldId id="335" r:id="rId43"/>
    <p:sldId id="336" r:id="rId44"/>
    <p:sldId id="337" r:id="rId45"/>
    <p:sldId id="338" r:id="rId46"/>
    <p:sldId id="382" r:id="rId4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  <p14:sldId id="363"/>
          </p14:sldIdLst>
        </p14:section>
        <p14:section name="모티브 게임 설명" id="{D35AD318-7284-4AEE-8243-FE129809CBB3}">
          <p14:sldIdLst>
            <p14:sldId id="364"/>
            <p14:sldId id="367"/>
            <p14:sldId id="362"/>
            <p14:sldId id="368"/>
            <p14:sldId id="369"/>
            <p14:sldId id="370"/>
            <p14:sldId id="371"/>
            <p14:sldId id="373"/>
          </p14:sldIdLst>
        </p14:section>
        <p14:section name="차별점, 특징 요소" id="{126CFDDB-F60C-43DE-B06C-6BE0808A8973}">
          <p14:sldIdLst>
            <p14:sldId id="394"/>
            <p14:sldId id="396"/>
            <p14:sldId id="387"/>
            <p14:sldId id="398"/>
            <p14:sldId id="392"/>
            <p14:sldId id="399"/>
            <p14:sldId id="400"/>
            <p14:sldId id="401"/>
            <p14:sldId id="388"/>
            <p14:sldId id="402"/>
            <p14:sldId id="389"/>
            <p14:sldId id="403"/>
            <p14:sldId id="404"/>
            <p14:sldId id="406"/>
            <p14:sldId id="405"/>
            <p14:sldId id="384"/>
            <p14:sldId id="385"/>
          </p14:sldIdLst>
        </p14:section>
        <p14:section name="전투, 게임 플레이 방식 설명" id="{AB3DFF31-3BC3-423C-B6DE-875FFF6EA770}">
          <p14:sldIdLst>
            <p14:sldId id="329"/>
            <p14:sldId id="330"/>
            <p14:sldId id="331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B0A"/>
    <a:srgbClr val="FFE699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2890" autoAdjust="0"/>
  </p:normalViewPr>
  <p:slideViewPr>
    <p:cSldViewPr snapToGrid="0" showGuides="1">
      <p:cViewPr>
        <p:scale>
          <a:sx n="50" d="100"/>
          <a:sy n="50" d="100"/>
        </p:scale>
        <p:origin x="2058" y="1572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microsoft.com/office/2007/relationships/hdphoto" Target="../media/hdphoto7.wdp"/><Relationship Id="rId3" Type="http://schemas.openxmlformats.org/officeDocument/2006/relationships/image" Target="../media/image42.jpg"/><Relationship Id="rId21" Type="http://schemas.openxmlformats.org/officeDocument/2006/relationships/image" Target="../media/image52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50.png"/><Relationship Id="rId2" Type="http://schemas.openxmlformats.org/officeDocument/2006/relationships/image" Target="../media/image41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microsoft.com/office/2007/relationships/hdphoto" Target="../media/hdphoto1.wdp"/><Relationship Id="rId15" Type="http://schemas.openxmlformats.org/officeDocument/2006/relationships/image" Target="../media/image49.png"/><Relationship Id="rId23" Type="http://schemas.openxmlformats.org/officeDocument/2006/relationships/image" Target="../media/image1.png"/><Relationship Id="rId10" Type="http://schemas.microsoft.com/office/2007/relationships/hdphoto" Target="../media/hdphoto3.wdp"/><Relationship Id="rId19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microsoft.com/office/2007/relationships/hdphoto" Target="../media/hdphoto5.wdp"/><Relationship Id="rId22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7.jpg"/><Relationship Id="rId7" Type="http://schemas.openxmlformats.org/officeDocument/2006/relationships/image" Target="../media/image58.jpeg"/><Relationship Id="rId12" Type="http://schemas.microsoft.com/office/2007/relationships/hdphoto" Target="../media/hdphoto4.wdp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47.png"/><Relationship Id="rId5" Type="http://schemas.openxmlformats.org/officeDocument/2006/relationships/image" Target="../media/image13.jpeg"/><Relationship Id="rId10" Type="http://schemas.openxmlformats.org/officeDocument/2006/relationships/image" Target="../media/image60.png"/><Relationship Id="rId4" Type="http://schemas.openxmlformats.org/officeDocument/2006/relationships/image" Target="../media/image28.jpg"/><Relationship Id="rId9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64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jp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구조물 종류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140797"/>
              </p:ext>
            </p:extLst>
          </p:nvPr>
        </p:nvGraphicFramePr>
        <p:xfrm>
          <a:off x="419100" y="1270000"/>
          <a:ext cx="11315700" cy="379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18303" y="1270000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0585" y="1609747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44122" y="2652087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23409" y="2617687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57703" y="3787276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23409" y="3756768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15A3A4-27FA-4D41-BDE0-842E9052F6A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06E7EE-631A-43B0-8EE2-9F081D807AE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187C9D-A0ED-488C-A940-79E1877D417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524985-7047-4817-A9A3-585BD1CD53E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CBCC5B-98C2-4BA4-90D0-FBB8A36EDA9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6C3391-7001-4F8B-BDD3-DF4E5001E96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C8CB51-7A20-4479-8484-ABC6ACB788D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1F3EB3E-994A-4673-B486-B64ED3A12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14185"/>
              </p:ext>
            </p:extLst>
          </p:nvPr>
        </p:nvGraphicFramePr>
        <p:xfrm>
          <a:off x="2451636" y="1373908"/>
          <a:ext cx="7333900" cy="3330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0">
                  <a:extLst>
                    <a:ext uri="{9D8B030D-6E8A-4147-A177-3AD203B41FA5}">
                      <a16:colId xmlns:a16="http://schemas.microsoft.com/office/drawing/2014/main" val="116569481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1783206349"/>
                    </a:ext>
                  </a:extLst>
                </a:gridCol>
                <a:gridCol w="3333400">
                  <a:extLst>
                    <a:ext uri="{9D8B030D-6E8A-4147-A177-3AD203B41FA5}">
                      <a16:colId xmlns:a16="http://schemas.microsoft.com/office/drawing/2014/main" val="966081166"/>
                    </a:ext>
                  </a:extLst>
                </a:gridCol>
              </a:tblGrid>
              <a:tr h="330488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9781"/>
                  </a:ext>
                </a:extLst>
              </a:tr>
              <a:tr h="5174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853922"/>
                  </a:ext>
                </a:extLst>
              </a:tr>
              <a:tr h="4606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12651"/>
                  </a:ext>
                </a:extLst>
              </a:tr>
              <a:tr h="48768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3319"/>
                  </a:ext>
                </a:extLst>
              </a:tr>
              <a:tr h="4876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80773"/>
                  </a:ext>
                </a:extLst>
              </a:tr>
              <a:tr h="2946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8484"/>
                  </a:ext>
                </a:extLst>
              </a:tr>
              <a:tr h="189121"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포탈을 이동할 때 랜덤확률로 선택할 수 있음</a:t>
                      </a:r>
                      <a:endParaRPr lang="en-US" altLang="ko-KR" sz="100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대체로 한번 선택하면 변경이 불가능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807262"/>
                  </a:ext>
                </a:extLst>
              </a:tr>
              <a:tr h="52699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15654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662420"/>
            <a:ext cx="10515600" cy="474663"/>
          </a:xfrm>
        </p:spPr>
        <p:txBody>
          <a:bodyPr/>
          <a:lstStyle/>
          <a:p>
            <a:r>
              <a:rPr lang="ko-KR" altLang="en-US" dirty="0"/>
              <a:t>특성 시스템</a:t>
            </a:r>
          </a:p>
        </p:txBody>
      </p:sp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2508009" y="1492073"/>
            <a:ext cx="3231710" cy="242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6501C9-2971-43ED-A4B0-81797987540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8BBC37-963F-47D4-900B-54A3D84B65F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6B8BFF-0726-4D7E-888C-533EFA5826B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AFD0E7-B72D-4432-83D3-74E605675D9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DD3CCF-75E3-4264-853A-BAF3E2D891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CB2A25-06C5-4086-9308-FBD27C8D20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B806BC-2959-415B-B799-78D1A71879D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DE3184-5EC9-40C0-89DF-56ACF9B6D7AC}"/>
              </a:ext>
            </a:extLst>
          </p:cNvPr>
          <p:cNvGrpSpPr/>
          <p:nvPr/>
        </p:nvGrpSpPr>
        <p:grpSpPr>
          <a:xfrm>
            <a:off x="5935542" y="1787699"/>
            <a:ext cx="414405" cy="2859446"/>
            <a:chOff x="7874291" y="1767025"/>
            <a:chExt cx="414405" cy="2859446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6192E57-7D45-4527-B56C-540D16D8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1767025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7BD933AB-F872-4F60-9734-D15B733F1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2256378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DE0E1397-7E4B-4EAB-9070-C2592F020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2721583"/>
              <a:ext cx="401782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0">
              <a:extLst>
                <a:ext uri="{FF2B5EF4-FFF2-40B4-BE49-F238E27FC236}">
                  <a16:creationId xmlns:a16="http://schemas.microsoft.com/office/drawing/2014/main" id="{D2D364BA-F609-411B-B108-0D362D3C3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91" y="3210936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>
              <a:extLst>
                <a:ext uri="{FF2B5EF4-FFF2-40B4-BE49-F238E27FC236}">
                  <a16:creationId xmlns:a16="http://schemas.microsoft.com/office/drawing/2014/main" id="{27F48810-AC0D-485E-87F2-8A4A2FDEF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3696479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4">
              <a:extLst>
                <a:ext uri="{FF2B5EF4-FFF2-40B4-BE49-F238E27FC236}">
                  <a16:creationId xmlns:a16="http://schemas.microsoft.com/office/drawing/2014/main" id="{525C7B6C-EF7C-4DC8-AB90-865461AB5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347" y="4220122"/>
              <a:ext cx="406349" cy="406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C22492-FAD8-4002-9E60-E1F0A6A59233}"/>
              </a:ext>
            </a:extLst>
          </p:cNvPr>
          <p:cNvSpPr/>
          <p:nvPr/>
        </p:nvSpPr>
        <p:spPr>
          <a:xfrm>
            <a:off x="1585105" y="5026646"/>
            <a:ext cx="8948766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유저가 원하는 특성을 하나씩 쌓아가며 육성에 대한 성취감과 보스 클리어에 대한 가능성을 생각하게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힘들게 쌓은 특성과 무기를 사망과 동시에 잃었을 때 유저는 상실감에 빠지게 됨</a:t>
            </a:r>
            <a:endParaRPr lang="en-US" altLang="ko-KR" sz="1400" dirty="0"/>
          </a:p>
          <a:p>
            <a:pPr marL="177800" indent="-17780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이전의 경험을 통해 성취감과 우월감을 다시 느끼기 위해 다시 게임을 플레이 하게 됨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6D81CF6-9A66-44E6-896F-C1DCF716A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662918"/>
              </p:ext>
            </p:extLst>
          </p:nvPr>
        </p:nvGraphicFramePr>
        <p:xfrm>
          <a:off x="419100" y="1605341"/>
          <a:ext cx="11150977" cy="451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2378449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4943478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피지컬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캐릭터 스킬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884958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체력이 마나이다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플레이 시간에 따라 점차 체력이 감소한다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스킬을 사용하면 사용한 스킬에 해당하는 수치 만큼 체력이 감소된다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빠르고 효율적인 방법으로 몬스터를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처치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처치한 몬스터의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빼앗는다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시스템 적으로 캐릭터의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를 회복시켜주는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가 등장한다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보스 몬스터를 처치하면 </a:t>
                      </a:r>
                      <a:r>
                        <a:rPr lang="en-US" altLang="ko-KR" sz="1000" dirty="0"/>
                        <a:t>HP</a:t>
                      </a:r>
                      <a:r>
                        <a:rPr lang="ko-KR" altLang="en-US" sz="1000" dirty="0"/>
                        <a:t>가 크게 회복된다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48716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공격의 대상을 선정하는 범위가 방 전체인 경우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유저의 피지컬 로 회피가 불가능한 상황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없음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정지시켜 공격을 일시적으로 하지 못하게 만든다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16341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캐릭터의 위치를 기준으로 일정 범위를 공격하는 상황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29242"/>
                  </a:ext>
                </a:extLst>
              </a:tr>
              <a:tr h="884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 캐릭터가 아닌 방의 랜덤 좌표를 기준으로 공격 범위를 선정해 공격을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조작으로 캐릭터를 이동시켜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캐릭터의 시간을 빠르게 진행 시켜 방어막을 활성화 시킨다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적의 행동을 정지 시켜 공격을 일시적으로 하지 못하게 만든다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피해를 입은 후 몇 초 이전의 캐릭터 상태와 위치로 이동해 공격 받은 효과를 상쇄한다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공격의 대상의 시간을 빠르게 진행시켜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자연사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시킨다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시간을 회복할 수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9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43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DAE3-960D-49D9-838A-6F5BB468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시간을 활용한 스킬 액션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1B35A3-E753-44B6-80AD-5067B465CE8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C63964-AD7D-43D9-BC4E-8654C972BA4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2772A-06E9-4C1C-B46A-44AEE309D53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9A0D3-9FB9-45E4-A165-5D6CEE54398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116AF-2729-4771-ADF6-76A58BF474B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BC7D1-19BB-4CCA-9F59-9CCB2A3E674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82A0D-EBA1-40F5-AE29-84806654CB2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A957CD45-8936-4953-98B6-27AEAF7CB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701465"/>
              </p:ext>
            </p:extLst>
          </p:nvPr>
        </p:nvGraphicFramePr>
        <p:xfrm>
          <a:off x="520511" y="1402586"/>
          <a:ext cx="11150977" cy="259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075">
                  <a:extLst>
                    <a:ext uri="{9D8B030D-6E8A-4147-A177-3AD203B41FA5}">
                      <a16:colId xmlns:a16="http://schemas.microsoft.com/office/drawing/2014/main" val="3252026394"/>
                    </a:ext>
                  </a:extLst>
                </a:gridCol>
                <a:gridCol w="3638550">
                  <a:extLst>
                    <a:ext uri="{9D8B030D-6E8A-4147-A177-3AD203B41FA5}">
                      <a16:colId xmlns:a16="http://schemas.microsoft.com/office/drawing/2014/main" val="193812521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760073407"/>
                    </a:ext>
                  </a:extLst>
                </a:gridCol>
                <a:gridCol w="3788152">
                  <a:extLst>
                    <a:ext uri="{9D8B030D-6E8A-4147-A177-3AD203B41FA5}">
                      <a16:colId xmlns:a16="http://schemas.microsoft.com/office/drawing/2014/main" val="3102619894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방해요소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5B0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20598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피지컬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 스킬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25529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대상이 이동하며 이동 경로를 공격 또는 이동 후 도착 지점에 공격을 하는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요소의 이동 경로를 파악해 미리 회피 하거나 이동 기술을 활용해 회피한다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대상의 움직임을 정지시켜 제거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움직임을 느리게 만들어 회피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51386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방해요소가 멀리서 탄을 날려 유저를 공격하는 상황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보편적인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캐릭터를 움직여 회피한다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캐릭터의 시간을 빠르게 진행시켜 방어막을 활성화 시킴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시간을 정지 또는 느리게 움직여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구조물을 만들어 일시적으로 방어한다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7797"/>
                  </a:ext>
                </a:extLst>
              </a:tr>
              <a:tr h="610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방해요소의 공격 범위에 유저가 들어온 경우 유저를 공격하는 상황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회피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정지 기술로 대상의 공격을 중지시킨다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캐릭터의 시간을 빠르게 진행시켜 방어막을 활성화 시킨다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시간을 정지 또는 느리게 만들어 회피하기 쉽게 만든다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공격의 대상의 시간을 빠르게 진행시켜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자연사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시킨다</a:t>
                      </a:r>
                      <a:r>
                        <a:rPr lang="en-US" altLang="ko-KR" sz="800" dirty="0"/>
                        <a:t>.(</a:t>
                      </a:r>
                      <a:r>
                        <a:rPr lang="ko-KR" altLang="en-US" sz="800" dirty="0"/>
                        <a:t>시간을 회복할 수 없음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27348"/>
                  </a:ext>
                </a:extLst>
              </a:tr>
            </a:tbl>
          </a:graphicData>
        </a:graphic>
      </p:graphicFrame>
      <p:pic>
        <p:nvPicPr>
          <p:cNvPr id="52226" name="Picture 2">
            <a:extLst>
              <a:ext uri="{FF2B5EF4-FFF2-40B4-BE49-F238E27FC236}">
                <a16:creationId xmlns:a16="http://schemas.microsoft.com/office/drawing/2014/main" id="{9AAE355D-841A-4DAB-B4DB-008E6DA2AF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68" y="4555740"/>
            <a:ext cx="2847975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4A4F5-C88D-4765-A663-72EE46ACCB38}"/>
              </a:ext>
            </a:extLst>
          </p:cNvPr>
          <p:cNvSpPr txBox="1"/>
          <p:nvPr/>
        </p:nvSpPr>
        <p:spPr>
          <a:xfrm>
            <a:off x="1181968" y="4101106"/>
            <a:ext cx="4430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참고 자료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퀀텀</a:t>
            </a:r>
            <a:r>
              <a:rPr lang="ko-KR" altLang="en-US" sz="1400" dirty="0"/>
              <a:t> 브레이크</a:t>
            </a:r>
            <a:r>
              <a:rPr lang="en-US" altLang="ko-KR" sz="1400" dirty="0"/>
              <a:t>_Quantum Break </a:t>
            </a:r>
            <a:r>
              <a:rPr lang="ko-KR" altLang="en-US" sz="1400" dirty="0"/>
              <a:t>액션 장면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930C8-FAA3-457D-A156-F5DDCF9976E6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09AD57-CFE4-4C75-ABC9-6B19888B38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30" y="4555740"/>
            <a:ext cx="2922539" cy="16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>
            <a:extLst>
              <a:ext uri="{FF2B5EF4-FFF2-40B4-BE49-F238E27FC236}">
                <a16:creationId xmlns:a16="http://schemas.microsoft.com/office/drawing/2014/main" id="{43582A1D-6BA9-431C-85E2-811D92CEC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56" y="4555041"/>
            <a:ext cx="2839558" cy="1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7EC5-D1F4-41D8-8D14-7A9E70F6AE67}"/>
              </a:ext>
            </a:extLst>
          </p:cNvPr>
          <p:cNvSpPr txBox="1"/>
          <p:nvPr/>
        </p:nvSpPr>
        <p:spPr>
          <a:xfrm>
            <a:off x="1210335" y="6156236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적에게 빠르게 접근해 처지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F7D3-0CF6-4850-9A98-5DB51F1D0BA0}"/>
              </a:ext>
            </a:extLst>
          </p:cNvPr>
          <p:cNvSpPr txBox="1"/>
          <p:nvPr/>
        </p:nvSpPr>
        <p:spPr>
          <a:xfrm>
            <a:off x="4672012" y="6156236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다가오는 </a:t>
            </a:r>
            <a:r>
              <a:rPr lang="ko-KR" altLang="en-US" sz="1400"/>
              <a:t>위협을 시간을 멈춰 회피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85E69-8126-4B55-9DE6-E1B37805A144}"/>
              </a:ext>
            </a:extLst>
          </p:cNvPr>
          <p:cNvSpPr txBox="1"/>
          <p:nvPr/>
        </p:nvSpPr>
        <p:spPr>
          <a:xfrm>
            <a:off x="8172556" y="6156236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빠르게 이동해 적의 공격을 회피</a:t>
            </a:r>
          </a:p>
        </p:txBody>
      </p:sp>
    </p:spTree>
    <p:extLst>
      <p:ext uri="{BB962C8B-B14F-4D97-AF65-F5344CB8AC3E}">
        <p14:creationId xmlns:p14="http://schemas.microsoft.com/office/powerpoint/2010/main" val="332638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CD77E-A380-43A3-A65F-F71E7AB0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</a:t>
            </a:r>
            <a:r>
              <a:rPr lang="en-US" altLang="ko-KR" dirty="0"/>
              <a:t>&amp; </a:t>
            </a:r>
            <a:r>
              <a:rPr lang="ko-KR" altLang="en-US" dirty="0"/>
              <a:t>무기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DD952-E1C6-41A6-8402-12D62CD6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775" y="1384300"/>
            <a:ext cx="11315700" cy="4914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낮은 단계의 무기로 상대적으로 높은 단계의 무기를 강화할 수 있는 기능도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원한다면 특성을 </a:t>
            </a:r>
            <a:r>
              <a:rPr lang="en-US" altLang="ko-KR" sz="1200" dirty="0"/>
              <a:t>2</a:t>
            </a:r>
            <a:r>
              <a:rPr lang="ko-KR" altLang="en-US" sz="1200" dirty="0"/>
              <a:t>개만 부여할 수 있는 무기를 일정 재료를 투입해 확률적으로 </a:t>
            </a:r>
            <a:r>
              <a:rPr lang="en-US" altLang="ko-KR" sz="1200" dirty="0"/>
              <a:t>1</a:t>
            </a:r>
            <a:r>
              <a:rPr lang="ko-KR" altLang="en-US" sz="1200" dirty="0"/>
              <a:t>칸 더 늘릴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유저는 무기의 성능을 테스트 하며 강화와 합성을 통해 장비를 </a:t>
            </a:r>
            <a:r>
              <a:rPr lang="ko-KR" altLang="en-US" sz="1200" dirty="0" err="1"/>
              <a:t>파밍하며</a:t>
            </a:r>
            <a:r>
              <a:rPr lang="ko-KR" altLang="en-US" sz="1200" dirty="0"/>
              <a:t> 게임을 진행하게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상인을 다양한 분류로 나누어 각각 특징이 되는 기능을 유저가 활용할 수 있도록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</a:t>
            </a:r>
            <a:r>
              <a:rPr lang="en-US" altLang="ko-KR" sz="1200" dirty="0"/>
              <a:t>, </a:t>
            </a:r>
            <a:r>
              <a:rPr lang="ko-KR" altLang="en-US" sz="1200" dirty="0"/>
              <a:t>떠돌이 상인</a:t>
            </a:r>
            <a:r>
              <a:rPr lang="en-US" altLang="ko-KR" sz="1200" dirty="0"/>
              <a:t>(</a:t>
            </a:r>
            <a:r>
              <a:rPr lang="ko-KR" altLang="en-US" sz="1200" dirty="0"/>
              <a:t>고급 상인</a:t>
            </a:r>
            <a:r>
              <a:rPr lang="en-US" altLang="ko-KR" sz="1200" dirty="0"/>
              <a:t>), </a:t>
            </a:r>
            <a:r>
              <a:rPr lang="ko-KR" altLang="en-US" sz="1200" dirty="0"/>
              <a:t>떠돌이 암상인</a:t>
            </a:r>
            <a:r>
              <a:rPr lang="en-US" altLang="ko-KR" sz="1200" dirty="0"/>
              <a:t>(</a:t>
            </a:r>
            <a:r>
              <a:rPr lang="ko-KR" altLang="en-US" sz="1200" dirty="0"/>
              <a:t>재화가 아닌 다른 것의 </a:t>
            </a:r>
            <a:r>
              <a:rPr lang="ko-KR" altLang="en-US" sz="1200" dirty="0" err="1"/>
              <a:t>패널티를</a:t>
            </a:r>
            <a:r>
              <a:rPr lang="ko-KR" altLang="en-US" sz="1200" dirty="0"/>
              <a:t> 조건으로 좋은 효과의 아이템을 판매</a:t>
            </a:r>
            <a:r>
              <a:rPr lang="en-US" altLang="ko-KR" sz="1200" dirty="0"/>
              <a:t>), </a:t>
            </a:r>
            <a:r>
              <a:rPr lang="ko-KR" altLang="en-US" sz="1200" dirty="0"/>
              <a:t>효과부여 상인</a:t>
            </a:r>
            <a:r>
              <a:rPr lang="en-US" altLang="ko-KR" sz="1200" dirty="0"/>
              <a:t>, </a:t>
            </a:r>
            <a:r>
              <a:rPr lang="ko-KR" altLang="en-US" sz="1200" dirty="0"/>
              <a:t>무기 강화 상인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아이템의 등급에 따라 가격을 책정해 두고 해당아이템이 실제 상인이 판매할 때는 최대 </a:t>
            </a:r>
            <a:r>
              <a:rPr lang="en-US" altLang="ko-KR" sz="1200" dirty="0"/>
              <a:t>50% </a:t>
            </a:r>
            <a:r>
              <a:rPr lang="ko-KR" altLang="en-US" sz="1200" dirty="0"/>
              <a:t>에서</a:t>
            </a:r>
            <a:r>
              <a:rPr lang="en-US" altLang="ko-KR" sz="1200" dirty="0"/>
              <a:t> 0% </a:t>
            </a:r>
            <a:r>
              <a:rPr lang="ko-KR" altLang="en-US" sz="1200" dirty="0"/>
              <a:t>까지 할인을 적용해 판매하도록 시스템을 구현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던전에서 사용하는 코인으로 아이템을 구매할 수 있지만 잼을 사용해 아이템을 구매할 수 도 있다 </a:t>
            </a:r>
            <a:r>
              <a:rPr lang="en-US" altLang="ko-KR" sz="1200" dirty="0"/>
              <a:t>( </a:t>
            </a:r>
            <a:r>
              <a:rPr lang="ko-KR" altLang="en-US" sz="1200" dirty="0"/>
              <a:t>대신 해당 방식은 구매 횟수에 따라 점차 가격이 증가하도록 함</a:t>
            </a:r>
            <a:r>
              <a:rPr lang="en-US" altLang="ko-KR" sz="1200" dirty="0"/>
              <a:t>, </a:t>
            </a:r>
            <a:r>
              <a:rPr lang="ko-KR" altLang="en-US" sz="1200" dirty="0"/>
              <a:t>증가 횟수는 전체 게임에서 관리되어 초기화 되지 않고 계속 쌓인다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상인의 활용은 </a:t>
            </a:r>
            <a:r>
              <a:rPr lang="en-US" altLang="ko-KR" sz="1200" dirty="0"/>
              <a:t>1</a:t>
            </a:r>
            <a:r>
              <a:rPr lang="ko-KR" altLang="en-US" sz="1200" dirty="0"/>
              <a:t>회성으로 한번 상인 판매정보를 닫으면 다시 해당 방의 상인을 통해 아이템을 구매할 수 없다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아이템을 구매할 여건이 되는지 </a:t>
            </a:r>
            <a:r>
              <a:rPr lang="en-US" altLang="ko-KR" sz="1200" dirty="0"/>
              <a:t>1</a:t>
            </a:r>
            <a:r>
              <a:rPr lang="ko-KR" altLang="en-US" sz="1200" dirty="0"/>
              <a:t>차적으로 상인이 판매하려는 아이템 최소 가격을 기준으로 비교해 유저에게 보여줄지 말지 결정한다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구입이 불가능하다고 판단되면 상인이 등장해도 상인의 코멘트를 통해 유저가 구입할 아이템이 없다는 것을 알려주고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반대로 있다면 상점창을 열어 구입할 수 있는 아이템이 있다는 것을 보여준다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추가로 유저가 코인 부족으로 원하는 무기를 구입하지 </a:t>
            </a:r>
            <a:r>
              <a:rPr lang="ko-KR" altLang="en-US" sz="1200" dirty="0" err="1"/>
              <a:t>못할때</a:t>
            </a:r>
            <a:r>
              <a:rPr lang="ko-KR" altLang="en-US" sz="1200" dirty="0"/>
              <a:t> 유저가 사용하는 무기를 </a:t>
            </a:r>
            <a:r>
              <a:rPr lang="ko-KR" altLang="en-US" sz="1200" dirty="0" err="1"/>
              <a:t>함꼐</a:t>
            </a:r>
            <a:r>
              <a:rPr lang="ko-KR" altLang="en-US" sz="1200" dirty="0"/>
              <a:t> 가격으로 책정해 코인과 함께 대가로 판매하여 무기를 바꿔 착용할 수 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5443CD-CB7C-436E-90E7-E71032BE14F1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C8B46-3DB4-42EF-85D1-CECE87B8B7D4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4E1903-0DFC-4466-9F29-1C0E04F80ED6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C233C6-EBF9-4A46-994E-5A000CECFA6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DBFA49-3E29-427D-BA94-9AE6E821AFB5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33673-7D82-40D9-B710-4379B872D5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1CD866-8C0B-4243-B155-B25731033DC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22" name="그림 21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EA094AFA-35B3-431A-95B0-C358D203B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2"/>
          <a:stretch/>
        </p:blipFill>
        <p:spPr>
          <a:xfrm>
            <a:off x="-3765428" y="4196195"/>
            <a:ext cx="1969179" cy="2121237"/>
          </a:xfrm>
          <a:prstGeom prst="rect">
            <a:avLst/>
          </a:prstGeom>
        </p:spPr>
      </p:pic>
      <p:pic>
        <p:nvPicPr>
          <p:cNvPr id="26" name="그림 25" descr="앉아있는, 노트북, 화면, 텔레비전이(가) 표시된 사진&#10;&#10;자동 생성된 설명">
            <a:extLst>
              <a:ext uri="{FF2B5EF4-FFF2-40B4-BE49-F238E27FC236}">
                <a16:creationId xmlns:a16="http://schemas.microsoft.com/office/drawing/2014/main" id="{B40B525E-5943-4DA9-9F9F-812437C06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6824" y="3326057"/>
            <a:ext cx="600075" cy="6477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A1143A-1449-4F71-BDE2-294337E99E04}"/>
              </a:ext>
            </a:extLst>
          </p:cNvPr>
          <p:cNvSpPr/>
          <p:nvPr/>
        </p:nvSpPr>
        <p:spPr>
          <a:xfrm>
            <a:off x="2796240" y="7634385"/>
            <a:ext cx="2809875" cy="1756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4FB6376-81C8-4EE5-9EB6-862671A40CB4}"/>
              </a:ext>
            </a:extLst>
          </p:cNvPr>
          <p:cNvSpPr/>
          <p:nvPr/>
        </p:nvSpPr>
        <p:spPr>
          <a:xfrm>
            <a:off x="2999975" y="7864719"/>
            <a:ext cx="571500" cy="56197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52126E-4742-4BFD-B80C-9A88DE2003C2}"/>
              </a:ext>
            </a:extLst>
          </p:cNvPr>
          <p:cNvSpPr/>
          <p:nvPr/>
        </p:nvSpPr>
        <p:spPr>
          <a:xfrm>
            <a:off x="2999975" y="8753092"/>
            <a:ext cx="571500" cy="561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39D539-3FFB-4E5E-B081-588CDD512172}"/>
              </a:ext>
            </a:extLst>
          </p:cNvPr>
          <p:cNvSpPr txBox="1"/>
          <p:nvPr/>
        </p:nvSpPr>
        <p:spPr>
          <a:xfrm>
            <a:off x="2999975" y="8521317"/>
            <a:ext cx="57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특성 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160C0-3B4C-439A-8EA6-B0F6D7393EBE}"/>
              </a:ext>
            </a:extLst>
          </p:cNvPr>
          <p:cNvSpPr txBox="1"/>
          <p:nvPr/>
        </p:nvSpPr>
        <p:spPr>
          <a:xfrm>
            <a:off x="2999975" y="7634385"/>
            <a:ext cx="571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특성 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33" name="그림 32" descr="시계, 가방이(가) 표시된 사진&#10;&#10;자동 생성된 설명">
            <a:extLst>
              <a:ext uri="{FF2B5EF4-FFF2-40B4-BE49-F238E27FC236}">
                <a16:creationId xmlns:a16="http://schemas.microsoft.com/office/drawing/2014/main" id="{A936D35B-AA79-4F7C-8866-46B646B96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27" y="8849499"/>
            <a:ext cx="398995" cy="3989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40B7E29-0471-48B5-B724-D4E269A0F3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489" b="96276" l="12138" r="174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9" t="62766" r="81843" b="1"/>
          <a:stretch/>
        </p:blipFill>
        <p:spPr>
          <a:xfrm>
            <a:off x="3025408" y="7907963"/>
            <a:ext cx="498835" cy="48616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EFB567-5EA5-4338-A1FA-9032918710EB}"/>
              </a:ext>
            </a:extLst>
          </p:cNvPr>
          <p:cNvSpPr/>
          <p:nvPr/>
        </p:nvSpPr>
        <p:spPr>
          <a:xfrm>
            <a:off x="3720165" y="7895995"/>
            <a:ext cx="1589301" cy="4981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스킬 효과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BE0E790-8A08-4783-B2D1-76A355D50DF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922247" y="8145059"/>
            <a:ext cx="873993" cy="36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6E0A29-3E68-4FE4-8E4F-BF798C20F9E9}"/>
              </a:ext>
            </a:extLst>
          </p:cNvPr>
          <p:cNvSpPr/>
          <p:nvPr/>
        </p:nvSpPr>
        <p:spPr>
          <a:xfrm>
            <a:off x="3720165" y="8799931"/>
            <a:ext cx="1589301" cy="4981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없음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BDFAAC-49E9-496C-8576-311C28A3CB45}"/>
              </a:ext>
            </a:extLst>
          </p:cNvPr>
          <p:cNvSpPr/>
          <p:nvPr/>
        </p:nvSpPr>
        <p:spPr>
          <a:xfrm>
            <a:off x="1531752" y="7391017"/>
            <a:ext cx="4312488" cy="223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시계이(가) 표시된 사진&#10;&#10;자동 생성된 설명">
            <a:extLst>
              <a:ext uri="{FF2B5EF4-FFF2-40B4-BE49-F238E27FC236}">
                <a16:creationId xmlns:a16="http://schemas.microsoft.com/office/drawing/2014/main" id="{BF161668-EA0E-4BB8-B05B-2DD3B280F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" y="1615256"/>
            <a:ext cx="4328535" cy="224961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42AAFE46-7D71-448A-8BEF-1C778B69B0A2}"/>
              </a:ext>
            </a:extLst>
          </p:cNvPr>
          <p:cNvGrpSpPr/>
          <p:nvPr/>
        </p:nvGrpSpPr>
        <p:grpSpPr>
          <a:xfrm>
            <a:off x="1124130" y="4186584"/>
            <a:ext cx="4312488" cy="2249619"/>
            <a:chOff x="1124130" y="4231147"/>
            <a:chExt cx="4312488" cy="224961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BFB1F78-A4A3-4D79-9C6C-0FBD020268FF}"/>
                </a:ext>
              </a:extLst>
            </p:cNvPr>
            <p:cNvGrpSpPr/>
            <p:nvPr/>
          </p:nvGrpSpPr>
          <p:grpSpPr>
            <a:xfrm>
              <a:off x="1712439" y="4231147"/>
              <a:ext cx="2768386" cy="971191"/>
              <a:chOff x="1282921" y="4398603"/>
              <a:chExt cx="2768386" cy="971191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B17C7BE-F75C-44C9-BC6A-0E266B7AD1F7}"/>
                  </a:ext>
                </a:extLst>
              </p:cNvPr>
              <p:cNvGrpSpPr/>
              <p:nvPr/>
            </p:nvGrpSpPr>
            <p:grpSpPr>
              <a:xfrm>
                <a:off x="2256886" y="4398603"/>
                <a:ext cx="600075" cy="971191"/>
                <a:chOff x="1576990" y="4485080"/>
                <a:chExt cx="600075" cy="971191"/>
              </a:xfrm>
            </p:grpSpPr>
            <p:pic>
              <p:nvPicPr>
                <p:cNvPr id="46" name="그림 45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824037A7-ABCC-492D-8704-7C71A751D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6990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E931CE7-3AD2-462D-9248-4F30D7B09BDC}"/>
                    </a:ext>
                  </a:extLst>
                </p:cNvPr>
                <p:cNvSpPr txBox="1"/>
                <p:nvPr/>
              </p:nvSpPr>
              <p:spPr>
                <a:xfrm>
                  <a:off x="159127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1</a:t>
                  </a:r>
                  <a:endParaRPr lang="ko-KR" altLang="en-US" sz="1100" dirty="0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B9966EDE-B176-49C4-8522-BC33CD1F5F1D}"/>
                  </a:ext>
                </a:extLst>
              </p:cNvPr>
              <p:cNvGrpSpPr/>
              <p:nvPr/>
            </p:nvGrpSpPr>
            <p:grpSpPr>
              <a:xfrm>
                <a:off x="1282921" y="4398603"/>
                <a:ext cx="600075" cy="971191"/>
                <a:chOff x="2851157" y="4485080"/>
                <a:chExt cx="600075" cy="971191"/>
              </a:xfrm>
            </p:grpSpPr>
            <p:pic>
              <p:nvPicPr>
                <p:cNvPr id="45" name="그림 44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618A8559-7287-461B-8871-1E90A236E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157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CE110C-DE7A-4719-B98D-6616DFA7CF21}"/>
                    </a:ext>
                  </a:extLst>
                </p:cNvPr>
                <p:cNvSpPr txBox="1"/>
                <p:nvPr/>
              </p:nvSpPr>
              <p:spPr>
                <a:xfrm>
                  <a:off x="285115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3</a:t>
                  </a:r>
                  <a:endParaRPr lang="ko-KR" altLang="en-US" sz="1100" dirty="0"/>
                </a:p>
              </p:txBody>
            </p:sp>
          </p:grpSp>
          <p:sp>
            <p:nvSpPr>
              <p:cNvPr id="51" name="더하기 기호 50">
                <a:extLst>
                  <a:ext uri="{FF2B5EF4-FFF2-40B4-BE49-F238E27FC236}">
                    <a16:creationId xmlns:a16="http://schemas.microsoft.com/office/drawing/2014/main" id="{20C1EEE0-D0FD-4CA2-BD4B-246771A1EAAD}"/>
                  </a:ext>
                </a:extLst>
              </p:cNvPr>
              <p:cNvSpPr/>
              <p:nvPr/>
            </p:nvSpPr>
            <p:spPr>
              <a:xfrm>
                <a:off x="1846952" y="4840977"/>
                <a:ext cx="409934" cy="409934"/>
              </a:xfrm>
              <a:prstGeom prst="mathPlus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같음 기호 51">
                <a:extLst>
                  <a:ext uri="{FF2B5EF4-FFF2-40B4-BE49-F238E27FC236}">
                    <a16:creationId xmlns:a16="http://schemas.microsoft.com/office/drawing/2014/main" id="{5F240BDB-B175-46A0-8E79-DE80EB792B2D}"/>
                  </a:ext>
                </a:extLst>
              </p:cNvPr>
              <p:cNvSpPr/>
              <p:nvPr/>
            </p:nvSpPr>
            <p:spPr>
              <a:xfrm>
                <a:off x="2965985" y="4840977"/>
                <a:ext cx="386815" cy="386815"/>
              </a:xfrm>
              <a:prstGeom prst="mathEqual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AD55B0E3-2BDB-42F6-B9EF-0A613BDB38B5}"/>
                  </a:ext>
                </a:extLst>
              </p:cNvPr>
              <p:cNvGrpSpPr/>
              <p:nvPr/>
            </p:nvGrpSpPr>
            <p:grpSpPr>
              <a:xfrm>
                <a:off x="3451232" y="4398603"/>
                <a:ext cx="600075" cy="971191"/>
                <a:chOff x="2851157" y="4485080"/>
                <a:chExt cx="600075" cy="971191"/>
              </a:xfrm>
            </p:grpSpPr>
            <p:pic>
              <p:nvPicPr>
                <p:cNvPr id="55" name="그림 54" descr="앉아있는, 노트북, 화면, 텔레비전이(가) 표시된 사진&#10;&#10;자동 생성된 설명">
                  <a:extLst>
                    <a:ext uri="{FF2B5EF4-FFF2-40B4-BE49-F238E27FC236}">
                      <a16:creationId xmlns:a16="http://schemas.microsoft.com/office/drawing/2014/main" id="{9CAB32A8-EA29-45C7-A071-AACDC1F4C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1157" y="4808571"/>
                  <a:ext cx="600075" cy="647700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F31D7B-A198-4D1C-95C7-50EAE1FED1B8}"/>
                    </a:ext>
                  </a:extLst>
                </p:cNvPr>
                <p:cNvSpPr txBox="1"/>
                <p:nvPr/>
              </p:nvSpPr>
              <p:spPr>
                <a:xfrm>
                  <a:off x="2851157" y="4485080"/>
                  <a:ext cx="5715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Lv. 4</a:t>
                  </a:r>
                  <a:endParaRPr lang="ko-KR" altLang="en-US" sz="1100" dirty="0"/>
                </a:p>
              </p:txBody>
            </p:sp>
          </p:grpSp>
        </p:grpSp>
        <p:pic>
          <p:nvPicPr>
            <p:cNvPr id="58" name="그림 57" descr="앉아있는, 노트북, 화면, 텔레비전이(가) 표시된 사진&#10;&#10;자동 생성된 설명">
              <a:extLst>
                <a:ext uri="{FF2B5EF4-FFF2-40B4-BE49-F238E27FC236}">
                  <a16:creationId xmlns:a16="http://schemas.microsoft.com/office/drawing/2014/main" id="{6B0364B8-08D6-4576-A654-CB4708E79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439" y="5622861"/>
              <a:ext cx="600075" cy="647700"/>
            </a:xfrm>
            <a:prstGeom prst="rect">
              <a:avLst/>
            </a:prstGeom>
          </p:spPr>
        </p:pic>
        <p:pic>
          <p:nvPicPr>
            <p:cNvPr id="51204" name="Picture 4">
              <a:extLst>
                <a:ext uri="{FF2B5EF4-FFF2-40B4-BE49-F238E27FC236}">
                  <a16:creationId xmlns:a16="http://schemas.microsoft.com/office/drawing/2014/main" id="{61B6D8DE-0362-4294-9519-FC34E4D3C2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2766906" y="5667804"/>
              <a:ext cx="429974" cy="534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더하기 기호 59">
              <a:extLst>
                <a:ext uri="{FF2B5EF4-FFF2-40B4-BE49-F238E27FC236}">
                  <a16:creationId xmlns:a16="http://schemas.microsoft.com/office/drawing/2014/main" id="{B35044F5-4968-4975-837A-200E22004E4F}"/>
                </a:ext>
              </a:extLst>
            </p:cNvPr>
            <p:cNvSpPr/>
            <p:nvPr/>
          </p:nvSpPr>
          <p:spPr>
            <a:xfrm>
              <a:off x="2276470" y="5716407"/>
              <a:ext cx="409934" cy="409934"/>
            </a:xfrm>
            <a:prstGeom prst="mathPlu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같음 기호 60">
              <a:extLst>
                <a:ext uri="{FF2B5EF4-FFF2-40B4-BE49-F238E27FC236}">
                  <a16:creationId xmlns:a16="http://schemas.microsoft.com/office/drawing/2014/main" id="{F5159582-A94D-472F-924F-E75A7F1873B2}"/>
                </a:ext>
              </a:extLst>
            </p:cNvPr>
            <p:cNvSpPr/>
            <p:nvPr/>
          </p:nvSpPr>
          <p:spPr>
            <a:xfrm>
              <a:off x="3395502" y="5727966"/>
              <a:ext cx="386815" cy="386815"/>
            </a:xfrm>
            <a:prstGeom prst="mathEqual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B443D8-BE44-4FAF-99FB-E57007B1AE7C}"/>
                </a:ext>
              </a:extLst>
            </p:cNvPr>
            <p:cNvSpPr txBox="1"/>
            <p:nvPr/>
          </p:nvSpPr>
          <p:spPr>
            <a:xfrm>
              <a:off x="3880750" y="5736707"/>
              <a:ext cx="122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특성 개방</a:t>
              </a:r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A21998-0AD6-4651-B63D-0731578AF866}"/>
                </a:ext>
              </a:extLst>
            </p:cNvPr>
            <p:cNvSpPr txBox="1"/>
            <p:nvPr/>
          </p:nvSpPr>
          <p:spPr>
            <a:xfrm>
              <a:off x="3880750" y="5185961"/>
              <a:ext cx="12241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무기 강화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F02012E-2D22-4797-9FAB-5C2C187D7F3D}"/>
                </a:ext>
              </a:extLst>
            </p:cNvPr>
            <p:cNvSpPr/>
            <p:nvPr/>
          </p:nvSpPr>
          <p:spPr>
            <a:xfrm>
              <a:off x="1124130" y="4231147"/>
              <a:ext cx="4312488" cy="22496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216" name="그룹 51215">
            <a:extLst>
              <a:ext uri="{FF2B5EF4-FFF2-40B4-BE49-F238E27FC236}">
                <a16:creationId xmlns:a16="http://schemas.microsoft.com/office/drawing/2014/main" id="{5770B460-EE4F-467D-A936-E0FB8967182B}"/>
              </a:ext>
            </a:extLst>
          </p:cNvPr>
          <p:cNvGrpSpPr/>
          <p:nvPr/>
        </p:nvGrpSpPr>
        <p:grpSpPr>
          <a:xfrm>
            <a:off x="171451" y="-8227542"/>
            <a:ext cx="10896598" cy="7169442"/>
            <a:chOff x="171451" y="-8227542"/>
            <a:chExt cx="10896598" cy="7169442"/>
          </a:xfrm>
        </p:grpSpPr>
        <p:pic>
          <p:nvPicPr>
            <p:cNvPr id="51209" name="그림 51208" descr="건물, 불, 실내, 벽난로이(가) 표시된 사진&#10;&#10;자동 생성된 설명">
              <a:extLst>
                <a:ext uri="{FF2B5EF4-FFF2-40B4-BE49-F238E27FC236}">
                  <a16:creationId xmlns:a16="http://schemas.microsoft.com/office/drawing/2014/main" id="{79BE4511-A11B-4D38-A420-7866913CB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4040" y1="84706" x2="61379" y2="64951"/>
                          <a14:foregroundMark x1="61445" y1="57153" x2="61412" y2="55777"/>
                          <a14:foregroundMark x1="58810" y1="38938" x2="51010" y2="24706"/>
                          <a14:foregroundMark x1="51010" y1="24706" x2="30303" y2="61176"/>
                          <a14:foregroundMark x1="30303" y1="61176" x2="34848" y2="81176"/>
                          <a14:foregroundMark x1="34848" y1="81176" x2="54040" y2="85490"/>
                          <a14:foregroundMark x1="51010" y1="22745" x2="48990" y2="23529"/>
                          <a14:foregroundMark x1="37374" y1="29412" x2="37374" y2="29412"/>
                          <a14:foregroundMark x1="34343" y1="28235" x2="34343" y2="28235"/>
                          <a14:foregroundMark x1="34848" y1="29804" x2="43434" y2="27843"/>
                          <a14:foregroundMark x1="49495" y1="24706" x2="53535" y2="22353"/>
                          <a14:backgroundMark x1="68182" y1="36078" x2="63636" y2="56078"/>
                          <a14:backgroundMark x1="63636" y1="56078" x2="78788" y2="72157"/>
                          <a14:backgroundMark x1="78788" y1="72157" x2="82828" y2="50588"/>
                          <a14:backgroundMark x1="82828" y1="50588" x2="68687" y2="360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52" y="-8227542"/>
              <a:ext cx="2264236" cy="2916062"/>
            </a:xfrm>
            <a:prstGeom prst="rect">
              <a:avLst/>
            </a:prstGeom>
          </p:spPr>
        </p:pic>
        <p:grpSp>
          <p:nvGrpSpPr>
            <p:cNvPr id="51215" name="그룹 51214">
              <a:extLst>
                <a:ext uri="{FF2B5EF4-FFF2-40B4-BE49-F238E27FC236}">
                  <a16:creationId xmlns:a16="http://schemas.microsoft.com/office/drawing/2014/main" id="{F99FE992-717E-4767-BCD9-84F8020E8FE7}"/>
                </a:ext>
              </a:extLst>
            </p:cNvPr>
            <p:cNvGrpSpPr/>
            <p:nvPr/>
          </p:nvGrpSpPr>
          <p:grpSpPr>
            <a:xfrm>
              <a:off x="171451" y="-7791450"/>
              <a:ext cx="10896598" cy="6733350"/>
              <a:chOff x="171451" y="-7791450"/>
              <a:chExt cx="10896598" cy="6733350"/>
            </a:xfrm>
          </p:grpSpPr>
          <p:pic>
            <p:nvPicPr>
              <p:cNvPr id="51201" name="그림 51200" descr="잔디, 앉아있는, 놓은, 검은색이(가) 표시된 사진&#10;&#10;자동 생성된 설명">
                <a:extLst>
                  <a:ext uri="{FF2B5EF4-FFF2-40B4-BE49-F238E27FC236}">
                    <a16:creationId xmlns:a16="http://schemas.microsoft.com/office/drawing/2014/main" id="{178A0636-16C7-4106-9E38-58CB071E5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450" y="-3916221"/>
                <a:ext cx="1657350" cy="2762250"/>
              </a:xfrm>
              <a:prstGeom prst="rect">
                <a:avLst/>
              </a:prstGeom>
            </p:spPr>
          </p:pic>
          <p:pic>
            <p:nvPicPr>
              <p:cNvPr id="51207" name="그림 51206">
                <a:extLst>
                  <a:ext uri="{FF2B5EF4-FFF2-40B4-BE49-F238E27FC236}">
                    <a16:creationId xmlns:a16="http://schemas.microsoft.com/office/drawing/2014/main" id="{8999C0A7-1FAE-44A9-9EE2-1204AF01E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3996" y="-6661256"/>
                <a:ext cx="1838325" cy="2486025"/>
              </a:xfrm>
              <a:prstGeom prst="rect">
                <a:avLst/>
              </a:prstGeom>
            </p:spPr>
          </p:pic>
          <p:pic>
            <p:nvPicPr>
              <p:cNvPr id="51211" name="그림 51210" descr="우산, 쥐고있는, 스키타기이(가) 표시된 사진&#10;&#10;자동 생성된 설명">
                <a:extLst>
                  <a:ext uri="{FF2B5EF4-FFF2-40B4-BE49-F238E27FC236}">
                    <a16:creationId xmlns:a16="http://schemas.microsoft.com/office/drawing/2014/main" id="{BC51C880-9135-4C45-AD5B-9C5EC2A70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5886" y="-6799368"/>
                <a:ext cx="1955301" cy="2762250"/>
              </a:xfrm>
              <a:prstGeom prst="rect">
                <a:avLst/>
              </a:prstGeom>
            </p:spPr>
          </p:pic>
          <p:sp>
            <p:nvSpPr>
              <p:cNvPr id="51212" name="화살표: 오른쪽 51211">
                <a:extLst>
                  <a:ext uri="{FF2B5EF4-FFF2-40B4-BE49-F238E27FC236}">
                    <a16:creationId xmlns:a16="http://schemas.microsoft.com/office/drawing/2014/main" id="{C68FAC7C-0573-49EB-B559-82E66481E6F5}"/>
                  </a:ext>
                </a:extLst>
              </p:cNvPr>
              <p:cNvSpPr/>
              <p:nvPr/>
            </p:nvSpPr>
            <p:spPr>
              <a:xfrm rot="19404493">
                <a:off x="6063674" y="-4605122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화살표: 오른쪽 76">
                <a:extLst>
                  <a:ext uri="{FF2B5EF4-FFF2-40B4-BE49-F238E27FC236}">
                    <a16:creationId xmlns:a16="http://schemas.microsoft.com/office/drawing/2014/main" id="{F277EDAC-21FA-4940-9058-25B09B1A2211}"/>
                  </a:ext>
                </a:extLst>
              </p:cNvPr>
              <p:cNvSpPr/>
              <p:nvPr/>
            </p:nvSpPr>
            <p:spPr>
              <a:xfrm rot="13500000">
                <a:off x="3232866" y="-4485089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화살표: 오른쪽 77">
                <a:extLst>
                  <a:ext uri="{FF2B5EF4-FFF2-40B4-BE49-F238E27FC236}">
                    <a16:creationId xmlns:a16="http://schemas.microsoft.com/office/drawing/2014/main" id="{0C445167-2C6E-4F68-968D-A0521DB54BD8}"/>
                  </a:ext>
                </a:extLst>
              </p:cNvPr>
              <p:cNvSpPr/>
              <p:nvPr/>
            </p:nvSpPr>
            <p:spPr>
              <a:xfrm rot="16200000">
                <a:off x="4746448" y="-5339494"/>
                <a:ext cx="1657350" cy="1197394"/>
              </a:xfrm>
              <a:prstGeom prst="rightArrow">
                <a:avLst/>
              </a:prstGeom>
              <a:solidFill>
                <a:srgbClr val="FFE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213" name="TextBox 51212">
                <a:extLst>
                  <a:ext uri="{FF2B5EF4-FFF2-40B4-BE49-F238E27FC236}">
                    <a16:creationId xmlns:a16="http://schemas.microsoft.com/office/drawing/2014/main" id="{6737E815-8225-4BE7-9A16-566F26AB6517}"/>
                  </a:ext>
                </a:extLst>
              </p:cNvPr>
              <p:cNvSpPr txBox="1"/>
              <p:nvPr/>
            </p:nvSpPr>
            <p:spPr>
              <a:xfrm>
                <a:off x="1763762" y="-422923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특성 부여 상인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DBC0E70-B591-4815-A8A5-4564542C3253}"/>
                  </a:ext>
                </a:extLst>
              </p:cNvPr>
              <p:cNvSpPr txBox="1"/>
              <p:nvPr/>
            </p:nvSpPr>
            <p:spPr>
              <a:xfrm>
                <a:off x="7770520" y="-399526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암흑  상인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3CB88BB-BF82-4C69-8EB7-0ACC881D3EC4}"/>
                  </a:ext>
                </a:extLst>
              </p:cNvPr>
              <p:cNvSpPr txBox="1"/>
              <p:nvPr/>
            </p:nvSpPr>
            <p:spPr>
              <a:xfrm>
                <a:off x="4924426" y="-5614588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무기 강화 상인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B25C9A4-FF33-419C-B745-222695076AD7}"/>
                  </a:ext>
                </a:extLst>
              </p:cNvPr>
              <p:cNvSpPr txBox="1"/>
              <p:nvPr/>
            </p:nvSpPr>
            <p:spPr>
              <a:xfrm>
                <a:off x="4958754" y="-1554087"/>
                <a:ext cx="1702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일반  상인</a:t>
                </a:r>
              </a:p>
            </p:txBody>
          </p:sp>
          <p:sp>
            <p:nvSpPr>
              <p:cNvPr id="51214" name="직사각형 51213">
                <a:extLst>
                  <a:ext uri="{FF2B5EF4-FFF2-40B4-BE49-F238E27FC236}">
                    <a16:creationId xmlns:a16="http://schemas.microsoft.com/office/drawing/2014/main" id="{6147ED21-E30C-4942-84D7-B3327824A255}"/>
                  </a:ext>
                </a:extLst>
              </p:cNvPr>
              <p:cNvSpPr/>
              <p:nvPr/>
            </p:nvSpPr>
            <p:spPr>
              <a:xfrm>
                <a:off x="171451" y="-7791450"/>
                <a:ext cx="10896598" cy="67333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1202" name="Picture 2">
            <a:extLst>
              <a:ext uri="{FF2B5EF4-FFF2-40B4-BE49-F238E27FC236}">
                <a16:creationId xmlns:a16="http://schemas.microsoft.com/office/drawing/2014/main" id="{F46CDF82-58F8-4BD6-895D-E459205A4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7309" r="82144" b="87695"/>
          <a:stretch/>
        </p:blipFill>
        <p:spPr bwMode="auto">
          <a:xfrm>
            <a:off x="-5010151" y="-3563025"/>
            <a:ext cx="72390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72E0D8F2-E962-48E3-BBE0-B2C5415FE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13090" r="82144" b="81914"/>
          <a:stretch/>
        </p:blipFill>
        <p:spPr bwMode="auto">
          <a:xfrm>
            <a:off x="-5010152" y="-2532918"/>
            <a:ext cx="72390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59E7A84B-5527-4C1E-9DE3-A189E9873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18868" r="82144" b="76136"/>
          <a:stretch/>
        </p:blipFill>
        <p:spPr bwMode="auto">
          <a:xfrm>
            <a:off x="-5010153" y="-1369421"/>
            <a:ext cx="72390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3EFDE344-D1A5-4446-9A66-B5BFD8B5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273" y="-2899563"/>
            <a:ext cx="42862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3CB03D-FCCA-498A-9C88-E468C9DE30D4}"/>
              </a:ext>
            </a:extLst>
          </p:cNvPr>
          <p:cNvGrpSpPr/>
          <p:nvPr/>
        </p:nvGrpSpPr>
        <p:grpSpPr>
          <a:xfrm>
            <a:off x="-6223000" y="7057227"/>
            <a:ext cx="5245100" cy="3151047"/>
            <a:chOff x="-6223000" y="7057227"/>
            <a:chExt cx="5245100" cy="3151047"/>
          </a:xfrm>
        </p:grpSpPr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44DCA618-8EDF-45F8-916A-D34D3316C8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24862" r="82144" b="70142"/>
            <a:stretch/>
          </p:blipFill>
          <p:spPr bwMode="auto">
            <a:xfrm>
              <a:off x="-5516749" y="9095991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내용 개체 틀 8">
              <a:extLst>
                <a:ext uri="{FF2B5EF4-FFF2-40B4-BE49-F238E27FC236}">
                  <a16:creationId xmlns:a16="http://schemas.microsoft.com/office/drawing/2014/main" id="{00AF5D27-5A6B-42DD-8550-22AE88295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651"/>
            <a:stretch/>
          </p:blipFill>
          <p:spPr>
            <a:xfrm>
              <a:off x="-3097104" y="7057227"/>
              <a:ext cx="1300855" cy="2006602"/>
            </a:xfrm>
            <a:prstGeom prst="rect">
              <a:avLst/>
            </a:prstGeom>
          </p:spPr>
        </p:pic>
        <p:pic>
          <p:nvPicPr>
            <p:cNvPr id="65" name="내용 개체 틀 5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3A4B5F69-F7CE-4D7E-AB5B-9878A93D7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65"/>
            <a:stretch/>
          </p:blipFill>
          <p:spPr>
            <a:xfrm>
              <a:off x="-5383402" y="7160269"/>
              <a:ext cx="1331716" cy="1408899"/>
            </a:xfrm>
            <a:prstGeom prst="rect">
              <a:avLst/>
            </a:prstGeom>
          </p:spPr>
        </p:pic>
        <p:pic>
          <p:nvPicPr>
            <p:cNvPr id="66" name="내용 개체 틀 5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EED53AF2-47BD-4D4F-93D9-5573065E3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" t="83397" r="79769" b="2558"/>
            <a:stretch/>
          </p:blipFill>
          <p:spPr>
            <a:xfrm>
              <a:off x="-4706596" y="9095991"/>
              <a:ext cx="723901" cy="74492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E5F24-66D1-4AAB-A020-019AE213AA1D}"/>
                </a:ext>
              </a:extLst>
            </p:cNvPr>
            <p:cNvSpPr txBox="1"/>
            <p:nvPr/>
          </p:nvSpPr>
          <p:spPr>
            <a:xfrm>
              <a:off x="-5477965" y="98389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착용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4C3F5F-DBBB-4BC1-8391-C886DD887BB3}"/>
                </a:ext>
              </a:extLst>
            </p:cNvPr>
            <p:cNvSpPr txBox="1"/>
            <p:nvPr/>
          </p:nvSpPr>
          <p:spPr>
            <a:xfrm>
              <a:off x="-4667812" y="98389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소비</a:t>
              </a:r>
            </a:p>
          </p:txBody>
        </p:sp>
        <p:sp>
          <p:nvSpPr>
            <p:cNvPr id="12" name="화살표: 위쪽 11">
              <a:extLst>
                <a:ext uri="{FF2B5EF4-FFF2-40B4-BE49-F238E27FC236}">
                  <a16:creationId xmlns:a16="http://schemas.microsoft.com/office/drawing/2014/main" id="{414F4648-E791-4562-A4DA-399A32EA4461}"/>
                </a:ext>
              </a:extLst>
            </p:cNvPr>
            <p:cNvSpPr/>
            <p:nvPr/>
          </p:nvSpPr>
          <p:spPr>
            <a:xfrm>
              <a:off x="-4908550" y="8569168"/>
              <a:ext cx="336550" cy="466882"/>
            </a:xfrm>
            <a:prstGeom prst="upArrow">
              <a:avLst/>
            </a:prstGeom>
            <a:solidFill>
              <a:srgbClr val="7C5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E6746DB0-4EC9-416C-9C84-C8F8C8EBBE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-3216130" y="9091607"/>
              <a:ext cx="597537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b, gear icon">
              <a:extLst>
                <a:ext uri="{FF2B5EF4-FFF2-40B4-BE49-F238E27FC236}">
                  <a16:creationId xmlns:a16="http://schemas.microsoft.com/office/drawing/2014/main" id="{32CBDBE3-30FC-4CA3-AD15-F647478A4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4941" flipH="1" flipV="1">
              <a:off x="-2527853" y="8974342"/>
              <a:ext cx="1010207" cy="101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화살표: 위쪽 73">
              <a:extLst>
                <a:ext uri="{FF2B5EF4-FFF2-40B4-BE49-F238E27FC236}">
                  <a16:creationId xmlns:a16="http://schemas.microsoft.com/office/drawing/2014/main" id="{6943B276-014A-4E98-A318-14E95FE02F5C}"/>
                </a:ext>
              </a:extLst>
            </p:cNvPr>
            <p:cNvSpPr/>
            <p:nvPr/>
          </p:nvSpPr>
          <p:spPr>
            <a:xfrm>
              <a:off x="-2618593" y="8569168"/>
              <a:ext cx="336550" cy="466882"/>
            </a:xfrm>
            <a:prstGeom prst="upArrow">
              <a:avLst/>
            </a:prstGeom>
            <a:solidFill>
              <a:srgbClr val="7C5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27892F-2B29-4AC7-8086-37A091C9783C}"/>
                </a:ext>
              </a:extLst>
            </p:cNvPr>
            <p:cNvSpPr txBox="1"/>
            <p:nvPr/>
          </p:nvSpPr>
          <p:spPr>
            <a:xfrm>
              <a:off x="-3245378" y="98389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유물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609F5D-9992-4630-AFF1-C4B59FE94339}"/>
                </a:ext>
              </a:extLst>
            </p:cNvPr>
            <p:cNvSpPr txBox="1"/>
            <p:nvPr/>
          </p:nvSpPr>
          <p:spPr>
            <a:xfrm>
              <a:off x="-2345916" y="981989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재료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7E4628-49EC-4ACD-929A-941039C6F629}"/>
                </a:ext>
              </a:extLst>
            </p:cNvPr>
            <p:cNvSpPr/>
            <p:nvPr/>
          </p:nvSpPr>
          <p:spPr>
            <a:xfrm>
              <a:off x="-6223000" y="7219950"/>
              <a:ext cx="5245100" cy="29692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64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B5956-E245-4570-B3B3-794ADCBD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324"/>
            <a:ext cx="5181600" cy="4848225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무기 강화 시스템과 함께 무기를 강화하는 방법을 추가함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무기에 특성을 부여해 유저가 원하는 무기를 직접 만드는 것이 가능 하도록 함 </a:t>
            </a:r>
            <a:r>
              <a:rPr lang="en-US" altLang="ko-KR" sz="1200" dirty="0"/>
              <a:t>( </a:t>
            </a:r>
            <a:r>
              <a:rPr lang="ko-KR" altLang="en-US" sz="1200" dirty="0"/>
              <a:t>유저가 특성을 수집하는 방식에서 무기에 부여하는 방식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인벤토리를 통해 유저는 무기를 모을 수 있고 소비 아이템을 구매 즉시 사용하지 않고 인벤토리에 저장해 두고 원하는 상황에 사용할 수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 강화를 위해 인벤토리에 무기와 소량의 재화가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확률이 아닌 고정확률로 강화 차수가 늘어나면서 점차 강화에 들어가는 재화의 양이 늘어남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두번째 특성을 사용하기 위해서는 던전에서 수집한 재료아이템이 필요함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재료아이템을 모아 강화 상인에게 말을 걸면 원하는 무기의 특성을 개방할 수 있으며 동시에 랜덤으로 특성이 생성됨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D56FC0-AC3B-46ED-9329-A9BB7B3D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 시스템</a:t>
            </a:r>
          </a:p>
        </p:txBody>
      </p:sp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B13D1187-198F-4D7A-B693-67F07112B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14" y="1727201"/>
            <a:ext cx="4187772" cy="2176462"/>
          </a:xfrm>
          <a:prstGeom prst="rect">
            <a:avLst/>
          </a:prstGeom>
        </p:spPr>
      </p:pic>
      <p:pic>
        <p:nvPicPr>
          <p:cNvPr id="11" name="내용 개체 틀 10" descr="사진, 어두운, 작은, 앉아있는이(가) 표시된 사진&#10;&#10;자동 생성된 설명">
            <a:extLst>
              <a:ext uri="{FF2B5EF4-FFF2-40B4-BE49-F238E27FC236}">
                <a16:creationId xmlns:a16="http://schemas.microsoft.com/office/drawing/2014/main" id="{BE6186AF-B741-4F7D-AF51-10AE23FEB25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0" y="4040188"/>
            <a:ext cx="4162159" cy="2174875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A01C05D-E6DE-4D6E-B404-CC6456682010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3F41FA-80E5-4DC2-9F27-62327DA14596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087E1D-E21B-4787-BF10-0CDC2B78CFBD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F6AFA-F584-445D-8EB5-7D78D9F2DB03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A6508-24C4-48F3-8C40-E7947A5B5D30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D8EA23-A75B-4700-A978-2A7A92AA631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C513FC-9EC1-46EA-B246-EB4779C1058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54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848FC-FE4A-4072-A930-7A9DAD67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무기의 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9832A6-3BA1-4EEA-BC7F-82386C7E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무기에 대한 추가 정보</a:t>
            </a:r>
            <a:r>
              <a:rPr lang="en-US" altLang="ko-KR" sz="1400" dirty="0"/>
              <a:t>,  </a:t>
            </a:r>
            <a:r>
              <a:rPr lang="ko-KR" altLang="en-US" sz="1400" dirty="0"/>
              <a:t>근접 무기의 공격력에 범주를 주려고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최저 공격력과 최대 공격력으로 범주를 만들고 치명타 확률을 무기에 부여하도록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무기의 성능을 판별하는 기준은 평균 공격력으로 책정되며 부가적으로 치명타 확률이 몇 </a:t>
            </a:r>
            <a:r>
              <a:rPr lang="en-US" altLang="ko-KR" sz="1400" dirty="0"/>
              <a:t>%</a:t>
            </a:r>
            <a:r>
              <a:rPr lang="ko-KR" altLang="en-US" sz="1400" dirty="0"/>
              <a:t>인지가 반영된다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경우 공격력의 범주가 없고 </a:t>
            </a:r>
            <a:r>
              <a:rPr lang="ko-KR" altLang="en-US" sz="1400" dirty="0" err="1"/>
              <a:t>평균데미지가</a:t>
            </a:r>
            <a:r>
              <a:rPr lang="ko-KR" altLang="en-US" sz="1400" dirty="0"/>
              <a:t> 동급의 근거리 무기보다 높게 설정한다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대신 치명타 확률을 </a:t>
            </a:r>
            <a:r>
              <a:rPr lang="ko-KR" altLang="en-US" sz="1400" dirty="0" err="1"/>
              <a:t>척용하지</a:t>
            </a:r>
            <a:r>
              <a:rPr lang="ko-KR" altLang="en-US" sz="1400" dirty="0"/>
              <a:t> 않을 예정이며 특성을 무기에 추가하는 것 또한 근접 무기는 </a:t>
            </a:r>
            <a:r>
              <a:rPr lang="en-US" altLang="ko-KR" sz="1400" dirty="0"/>
              <a:t>2</a:t>
            </a:r>
            <a:r>
              <a:rPr lang="ko-KR" altLang="en-US" sz="1400" dirty="0"/>
              <a:t>개 까지 원거리 무기는 </a:t>
            </a:r>
            <a:r>
              <a:rPr lang="en-US" altLang="ko-KR" sz="1400" dirty="0"/>
              <a:t>1</a:t>
            </a:r>
            <a:r>
              <a:rPr lang="ko-KR" altLang="en-US" sz="1400" dirty="0"/>
              <a:t>개가 최대로 부여가능한 특성 개수로 지정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성능이 좋지만 사용횟수에 제한을 두는 방식으로 </a:t>
            </a:r>
            <a:r>
              <a:rPr lang="ko-KR" altLang="en-US" sz="1400" dirty="0" err="1"/>
              <a:t>납용을</a:t>
            </a:r>
            <a:r>
              <a:rPr lang="ko-KR" altLang="en-US" sz="1400" dirty="0"/>
              <a:t> 방지 </a:t>
            </a:r>
            <a:r>
              <a:rPr lang="en-US" altLang="ko-KR" sz="1400" dirty="0"/>
              <a:t>( </a:t>
            </a:r>
            <a:r>
              <a:rPr lang="ko-KR" altLang="en-US" sz="1400" dirty="0"/>
              <a:t>탄을 사용해 전투를 진행</a:t>
            </a:r>
            <a:r>
              <a:rPr lang="en-US" altLang="ko-KR" sz="1400" dirty="0"/>
              <a:t>, </a:t>
            </a:r>
            <a:r>
              <a:rPr lang="ko-KR" altLang="en-US" sz="1400" dirty="0"/>
              <a:t>탄이 없으면 </a:t>
            </a:r>
            <a:r>
              <a:rPr lang="ko-KR" altLang="en-US" sz="1400" dirty="0" err="1"/>
              <a:t>기본탄의</a:t>
            </a:r>
            <a:r>
              <a:rPr lang="ko-KR" altLang="en-US" sz="1400" dirty="0"/>
              <a:t> 경우 재사용 대기시간이후 다시 충전되도록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 보다 근거리 무기를 적극적으로 사용하는 액션성을 강조한 전투를 유저가 플레이하도록 유도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무기에 소비 아이템인 탄에 특수 효과를 부여하는 방식으로 추가 특성 보완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2DE6AF-1D80-41DD-83EF-F5758C89420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687CCB-C567-4064-A754-C7D533FEC207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041F76-F11E-4099-B93C-21C939D8AB01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2413E-BBAA-47DA-A6D7-A8E8D20569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307284-6512-44ED-B89F-B2BA314D855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147AA4-3AE0-4A88-80B4-DBDC9603826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6E309-BD4E-4C5F-9C56-947899A22928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38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79CC7-D8BF-4712-AC3D-B303C571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6372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던전을 클리어 하면 유저는 코인을 획득하며 방 중앙에 상인이 등장함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등장하는 상인의 종류는 다양하며 </a:t>
            </a:r>
            <a:r>
              <a:rPr lang="en-US" altLang="ko-KR" sz="1200" dirty="0"/>
              <a:t>50%</a:t>
            </a:r>
            <a:r>
              <a:rPr lang="ko-KR" altLang="en-US" sz="1200" dirty="0"/>
              <a:t>의 확률로 일반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20%</a:t>
            </a:r>
            <a:r>
              <a:rPr lang="ko-KR" altLang="en-US" sz="1200" dirty="0"/>
              <a:t>의 확률로 특성 부여 상인과 무기 강화 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나머지 </a:t>
            </a:r>
            <a:r>
              <a:rPr lang="en-US" altLang="ko-KR" sz="1200" dirty="0"/>
              <a:t>10%</a:t>
            </a:r>
            <a:r>
              <a:rPr lang="ko-KR" altLang="en-US" sz="1200" dirty="0"/>
              <a:t>의 확률로 암흑상인이 등장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일반 상인은 아이템 거래만 가능하며 나머지 상인들은 이름에 맞게 다른 기능을 추가로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암흑 상인은 매우 특수하게 특성 부여와 무기 강화가 모두 가능하며 무기의 특성을 열어주는 기능을 수행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아이템 리스트에서 랜덤으로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아이템을 가져옴</a:t>
            </a:r>
            <a:r>
              <a:rPr lang="en-US" altLang="ko-KR" sz="1200" dirty="0"/>
              <a:t>(</a:t>
            </a:r>
            <a:r>
              <a:rPr lang="ko-KR" altLang="en-US" sz="1200" dirty="0"/>
              <a:t>등급 무관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랜덤으로 </a:t>
            </a:r>
            <a:r>
              <a:rPr lang="en-US" altLang="ko-KR" sz="1200" dirty="0"/>
              <a:t>2</a:t>
            </a:r>
            <a:r>
              <a:rPr lang="ko-KR" altLang="en-US" sz="1200" dirty="0"/>
              <a:t>개의 무기에 </a:t>
            </a:r>
            <a:r>
              <a:rPr lang="en-US" altLang="ko-KR" sz="1200" dirty="0"/>
              <a:t>0%~50%</a:t>
            </a:r>
            <a:r>
              <a:rPr lang="ko-KR" altLang="en-US" sz="1200" dirty="0"/>
              <a:t>까지 할인을 적용시켜 판매함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무기의 등급에 따라 기본 가격을 다르게 설정함</a:t>
            </a:r>
            <a:endParaRPr lang="en-US" altLang="ko-KR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FE95DF-A458-402F-8620-11E59CA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8" name="내용 개체 틀 17" descr="셔츠, 남자이(가) 표시된 사진&#10;&#10;자동 생성된 설명">
            <a:extLst>
              <a:ext uri="{FF2B5EF4-FFF2-40B4-BE49-F238E27FC236}">
                <a16:creationId xmlns:a16="http://schemas.microsoft.com/office/drawing/2014/main" id="{C3BADCA6-B9B7-490D-B113-71800897F7D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" y="3282548"/>
            <a:ext cx="4770122" cy="3136556"/>
          </a:xfrm>
        </p:spPr>
      </p:pic>
      <p:pic>
        <p:nvPicPr>
          <p:cNvPr id="6" name="내용 개체 틀 5" descr="쥐고있는, 사진, 앉아있는, 남자이(가) 표시된 사진&#10;&#10;자동 생성된 설명">
            <a:extLst>
              <a:ext uri="{FF2B5EF4-FFF2-40B4-BE49-F238E27FC236}">
                <a16:creationId xmlns:a16="http://schemas.microsoft.com/office/drawing/2014/main" id="{FD3F0C8C-0E80-4812-B676-B86F189E34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80" y="1244402"/>
            <a:ext cx="1551870" cy="217646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FAD2D26-FBC8-445D-861D-BACAA0085944}"/>
              </a:ext>
            </a:extLst>
          </p:cNvPr>
          <p:cNvGrpSpPr/>
          <p:nvPr/>
        </p:nvGrpSpPr>
        <p:grpSpPr>
          <a:xfrm>
            <a:off x="838200" y="1916352"/>
            <a:ext cx="1551870" cy="800100"/>
            <a:chOff x="1000126" y="1609725"/>
            <a:chExt cx="1573727" cy="8001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7C05B9-474F-4332-AB39-8F9501091B8D}"/>
                </a:ext>
              </a:extLst>
            </p:cNvPr>
            <p:cNvSpPr txBox="1"/>
            <p:nvPr/>
          </p:nvSpPr>
          <p:spPr>
            <a:xfrm>
              <a:off x="1000126" y="1863368"/>
              <a:ext cx="145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던전 클리어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88C773D-FE63-49A3-923C-42DB7CB3A926}"/>
                </a:ext>
              </a:extLst>
            </p:cNvPr>
            <p:cNvSpPr/>
            <p:nvPr/>
          </p:nvSpPr>
          <p:spPr>
            <a:xfrm>
              <a:off x="1000126" y="1609725"/>
              <a:ext cx="1573727" cy="800100"/>
            </a:xfrm>
            <a:prstGeom prst="rightArrow">
              <a:avLst>
                <a:gd name="adj1" fmla="val 64286"/>
                <a:gd name="adj2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DA200E80-E818-4FB2-936E-7596C79BD7D1}"/>
              </a:ext>
            </a:extLst>
          </p:cNvPr>
          <p:cNvSpPr/>
          <p:nvPr/>
        </p:nvSpPr>
        <p:spPr>
          <a:xfrm>
            <a:off x="4246716" y="2733675"/>
            <a:ext cx="1381125" cy="695325"/>
          </a:xfrm>
          <a:prstGeom prst="leftArrow">
            <a:avLst>
              <a:gd name="adj1" fmla="val 58219"/>
              <a:gd name="adj2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랜덤으로 무기 가져옴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40F692-63AD-4CAC-B3F4-57E830178163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2111E8-8FD4-4437-92D7-CE5C9FF491F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9ED9D-9694-4A55-8574-F594CF509EA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312F46-DFEC-4AB4-B2D3-DE62BCB811E8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1D61A-2FA0-4EBD-9118-C7053368A12F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401BF7-45F5-4155-B0B1-00ECB87BB4B7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DDC55D-4FFB-45EB-8B39-1342ABD45756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3269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A80D9-F8D0-45A3-8AD2-D411170C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BA726-0220-42F4-BD5A-E2024BA50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기본으로 방을 클리어 하는 순간 상인이 판매하는 아이템이 판매창과 함께 화면에 표시됨</a:t>
            </a:r>
            <a:endParaRPr lang="en-US" altLang="ko-KR" dirty="0"/>
          </a:p>
          <a:p>
            <a:r>
              <a:rPr lang="ko-KR" altLang="en-US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dirty="0"/>
          </a:p>
          <a:p>
            <a:r>
              <a:rPr lang="ko-KR" altLang="en-US" dirty="0"/>
              <a:t>방마다 상인을 이용 가능 횟수는 </a:t>
            </a:r>
            <a:r>
              <a:rPr lang="en-US" altLang="ko-KR" dirty="0"/>
              <a:t>1</a:t>
            </a:r>
            <a:r>
              <a:rPr lang="ko-KR" altLang="en-US" dirty="0"/>
              <a:t>회로 제한되며 판매 창을 닫을 시 상인이 사라짐</a:t>
            </a:r>
            <a:endParaRPr lang="en-US" altLang="ko-KR" dirty="0"/>
          </a:p>
          <a:p>
            <a:r>
              <a:rPr lang="ko-KR" altLang="en-US" dirty="0"/>
              <a:t>코인이 부족하더라도 유저가 현재 사용하는 무기를 대가로 소량의 재화와 함께 원하는 무기를 구입할 수 있음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59DCA0-20F0-4F8A-94C1-3ED26467D07C}"/>
              </a:ext>
            </a:extLst>
          </p:cNvPr>
          <p:cNvGrpSpPr/>
          <p:nvPr/>
        </p:nvGrpSpPr>
        <p:grpSpPr>
          <a:xfrm>
            <a:off x="-7486650" y="-1943100"/>
            <a:ext cx="6553200" cy="5168106"/>
            <a:chOff x="-7486650" y="-1943100"/>
            <a:chExt cx="6553200" cy="51681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BC03415-7526-4571-86EE-205F24B3F738}"/>
                </a:ext>
              </a:extLst>
            </p:cNvPr>
            <p:cNvSpPr/>
            <p:nvPr/>
          </p:nvSpPr>
          <p:spPr>
            <a:xfrm>
              <a:off x="-7486650" y="-989807"/>
              <a:ext cx="6553200" cy="4214813"/>
            </a:xfrm>
            <a:prstGeom prst="rect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342DAED9-A587-40D6-9ED6-4C4A3024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92"/>
            <a:stretch/>
          </p:blipFill>
          <p:spPr>
            <a:xfrm>
              <a:off x="-5194640" y="-1240969"/>
              <a:ext cx="1969179" cy="212123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3FC8D4-9FB6-46C2-9CF2-6C7042E68B29}"/>
                </a:ext>
              </a:extLst>
            </p:cNvPr>
            <p:cNvSpPr/>
            <p:nvPr/>
          </p:nvSpPr>
          <p:spPr>
            <a:xfrm>
              <a:off x="-7353300" y="228600"/>
              <a:ext cx="6229350" cy="28003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말풍선: 사각형 8">
              <a:extLst>
                <a:ext uri="{FF2B5EF4-FFF2-40B4-BE49-F238E27FC236}">
                  <a16:creationId xmlns:a16="http://schemas.microsoft.com/office/drawing/2014/main" id="{09C58008-4B7D-4308-90AD-572D8E5BA25C}"/>
                </a:ext>
              </a:extLst>
            </p:cNvPr>
            <p:cNvSpPr/>
            <p:nvPr/>
          </p:nvSpPr>
          <p:spPr>
            <a:xfrm>
              <a:off x="-3657600" y="-1943100"/>
              <a:ext cx="2190750" cy="953293"/>
            </a:xfrm>
            <a:prstGeom prst="wedgeRectCallout">
              <a:avLst>
                <a:gd name="adj1" fmla="val -40833"/>
                <a:gd name="adj2" fmla="val 764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자</a:t>
              </a:r>
              <a:r>
                <a:rPr lang="en-US" altLang="ko-KR" dirty="0"/>
                <a:t>-</a:t>
              </a:r>
              <a:r>
                <a:rPr lang="ko-KR" altLang="en-US" dirty="0"/>
                <a:t>자</a:t>
              </a:r>
              <a:r>
                <a:rPr lang="en-US" altLang="ko-KR" dirty="0"/>
                <a:t>- </a:t>
              </a:r>
              <a:r>
                <a:rPr lang="ko-KR" altLang="en-US" dirty="0"/>
                <a:t>마음껏 </a:t>
              </a:r>
              <a:r>
                <a:rPr lang="ko-KR" altLang="en-US" dirty="0" err="1"/>
                <a:t>골라보라구</a:t>
              </a:r>
              <a:r>
                <a:rPr lang="en-US" altLang="ko-KR" dirty="0"/>
                <a:t>~</a:t>
              </a:r>
              <a:endParaRPr lang="ko-KR" altLang="en-US" dirty="0"/>
            </a:p>
          </p:txBody>
        </p:sp>
        <p:sp>
          <p:nvSpPr>
            <p:cNvPr id="10" name="곱하기 기호 9">
              <a:extLst>
                <a:ext uri="{FF2B5EF4-FFF2-40B4-BE49-F238E27FC236}">
                  <a16:creationId xmlns:a16="http://schemas.microsoft.com/office/drawing/2014/main" id="{5626C975-5296-4B34-AD9E-54287A333866}"/>
                </a:ext>
              </a:extLst>
            </p:cNvPr>
            <p:cNvSpPr/>
            <p:nvPr/>
          </p:nvSpPr>
          <p:spPr>
            <a:xfrm>
              <a:off x="-1466850" y="-989807"/>
              <a:ext cx="533399" cy="551657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AE66D82-0BC4-4CB3-8071-A78B4BB56F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7309" r="82144" b="87695"/>
            <a:stretch/>
          </p:blipFill>
          <p:spPr bwMode="auto">
            <a:xfrm>
              <a:off x="-6248401" y="527049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CB2B9F2-C846-43A4-8E53-9E6B91E96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13090" r="82144" b="81914"/>
            <a:stretch/>
          </p:blipFill>
          <p:spPr bwMode="auto">
            <a:xfrm>
              <a:off x="-4600576" y="527049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7E8BF30-9A2A-4F50-905B-329ABE30A3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8" t="18868" r="82144" b="76136"/>
            <a:stretch/>
          </p:blipFill>
          <p:spPr bwMode="auto">
            <a:xfrm>
              <a:off x="-2952751" y="527049"/>
              <a:ext cx="723901" cy="74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49BB38-BC67-4364-A69A-3F617CE4CE6D}"/>
                </a:ext>
              </a:extLst>
            </p:cNvPr>
            <p:cNvSpPr txBox="1"/>
            <p:nvPr/>
          </p:nvSpPr>
          <p:spPr>
            <a:xfrm>
              <a:off x="-6362701" y="1467408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50 coin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E8FDB4-709C-402A-9DDE-AD22FAC49681}"/>
                </a:ext>
              </a:extLst>
            </p:cNvPr>
            <p:cNvSpPr txBox="1"/>
            <p:nvPr/>
          </p:nvSpPr>
          <p:spPr>
            <a:xfrm>
              <a:off x="-4714876" y="1467408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trike="sngStrike" dirty="0"/>
                <a:t>40</a:t>
              </a:r>
              <a:r>
                <a:rPr lang="en-US" altLang="ko-KR" dirty="0"/>
                <a:t> coin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8E9865-AE17-4254-A61C-93321C6BECCB}"/>
                </a:ext>
              </a:extLst>
            </p:cNvPr>
            <p:cNvSpPr txBox="1"/>
            <p:nvPr/>
          </p:nvSpPr>
          <p:spPr>
            <a:xfrm>
              <a:off x="-3067051" y="1467408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trike="sngStrike" dirty="0"/>
                <a:t>20</a:t>
              </a:r>
              <a:r>
                <a:rPr lang="en-US" altLang="ko-KR" dirty="0"/>
                <a:t> coin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228E4-4B42-4893-98D9-5E64B022B989}"/>
                </a:ext>
              </a:extLst>
            </p:cNvPr>
            <p:cNvSpPr txBox="1"/>
            <p:nvPr/>
          </p:nvSpPr>
          <p:spPr>
            <a:xfrm>
              <a:off x="-4843463" y="1701842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32 coin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0266-166D-4B5A-8107-E9C09B86398E}"/>
                </a:ext>
              </a:extLst>
            </p:cNvPr>
            <p:cNvSpPr txBox="1"/>
            <p:nvPr/>
          </p:nvSpPr>
          <p:spPr>
            <a:xfrm>
              <a:off x="-3324225" y="1701842"/>
              <a:ext cx="95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 coin</a:t>
              </a:r>
              <a:endParaRPr lang="ko-KR" altLang="en-US" dirty="0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193FAF05-FB26-4C13-972B-3D0890E54638}"/>
                </a:ext>
              </a:extLst>
            </p:cNvPr>
            <p:cNvSpPr/>
            <p:nvPr/>
          </p:nvSpPr>
          <p:spPr>
            <a:xfrm>
              <a:off x="-4050507" y="477840"/>
              <a:ext cx="319088" cy="36933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055A8ECE-5BC0-4818-9C2A-DBCB9A50858E}"/>
                </a:ext>
              </a:extLst>
            </p:cNvPr>
            <p:cNvSpPr/>
            <p:nvPr/>
          </p:nvSpPr>
          <p:spPr>
            <a:xfrm>
              <a:off x="-2371725" y="477840"/>
              <a:ext cx="319088" cy="36933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CB4E09B-7839-4F1F-B6FA-B19F4C4B0186}"/>
                </a:ext>
              </a:extLst>
            </p:cNvPr>
            <p:cNvSpPr/>
            <p:nvPr/>
          </p:nvSpPr>
          <p:spPr>
            <a:xfrm>
              <a:off x="-5529263" y="2388273"/>
              <a:ext cx="1076324" cy="43815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구입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121F5E6-F1A8-4F74-BD5E-DE436AFBA154}"/>
                </a:ext>
              </a:extLst>
            </p:cNvPr>
            <p:cNvSpPr/>
            <p:nvPr/>
          </p:nvSpPr>
          <p:spPr>
            <a:xfrm>
              <a:off x="-3995738" y="2388273"/>
              <a:ext cx="1076324" cy="43815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취소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CAD95D1-3146-4098-8283-700252C98A0B}"/>
              </a:ext>
            </a:extLst>
          </p:cNvPr>
          <p:cNvGrpSpPr/>
          <p:nvPr/>
        </p:nvGrpSpPr>
        <p:grpSpPr>
          <a:xfrm>
            <a:off x="-7486650" y="3675735"/>
            <a:ext cx="6553199" cy="3685111"/>
            <a:chOff x="-7486650" y="3675735"/>
            <a:chExt cx="6553199" cy="3685111"/>
          </a:xfrm>
        </p:grpSpPr>
        <p:pic>
          <p:nvPicPr>
            <p:cNvPr id="24" name="그림 23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8545EAB4-9246-46B5-A927-AB626CA7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6650" y="3675735"/>
              <a:ext cx="6553199" cy="3685111"/>
            </a:xfrm>
            <a:prstGeom prst="rect">
              <a:avLst/>
            </a:prstGeom>
          </p:spPr>
        </p:pic>
        <p:pic>
          <p:nvPicPr>
            <p:cNvPr id="25" name="그림 24" descr="쥐고있는, 사진, 앉아있는, 남자이(가) 표시된 사진&#10;&#10;자동 생성된 설명">
              <a:extLst>
                <a:ext uri="{FF2B5EF4-FFF2-40B4-BE49-F238E27FC236}">
                  <a16:creationId xmlns:a16="http://schemas.microsoft.com/office/drawing/2014/main" id="{3E8D17A7-C0E4-458A-8C08-38CC39746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92"/>
            <a:stretch/>
          </p:blipFill>
          <p:spPr>
            <a:xfrm>
              <a:off x="-4714876" y="4844657"/>
              <a:ext cx="1002622" cy="1080044"/>
            </a:xfrm>
            <a:prstGeom prst="rect">
              <a:avLst/>
            </a:prstGeom>
          </p:spPr>
        </p:pic>
        <p:sp>
          <p:nvSpPr>
            <p:cNvPr id="26" name="말풍선: 사각형 25">
              <a:extLst>
                <a:ext uri="{FF2B5EF4-FFF2-40B4-BE49-F238E27FC236}">
                  <a16:creationId xmlns:a16="http://schemas.microsoft.com/office/drawing/2014/main" id="{2FA012C8-CD78-4C92-9E8C-A1AA00CB8606}"/>
                </a:ext>
              </a:extLst>
            </p:cNvPr>
            <p:cNvSpPr/>
            <p:nvPr/>
          </p:nvSpPr>
          <p:spPr>
            <a:xfrm>
              <a:off x="-4109414" y="3891364"/>
              <a:ext cx="2190750" cy="953293"/>
            </a:xfrm>
            <a:prstGeom prst="wedgeRectCallout">
              <a:avLst>
                <a:gd name="adj1" fmla="val -40833"/>
                <a:gd name="adj2" fmla="val 764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좋은 거래였네</a:t>
              </a:r>
              <a:endParaRPr lang="en-US" altLang="ko-KR" dirty="0"/>
            </a:p>
            <a:p>
              <a:pPr algn="ctr"/>
              <a:r>
                <a:rPr lang="ko-KR" altLang="en-US" dirty="0"/>
                <a:t>그럼 이만</a:t>
              </a:r>
              <a:r>
                <a:rPr lang="en-US" altLang="ko-KR" dirty="0"/>
                <a:t>~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18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6716B3FC-DAF4-4AC0-8C28-1988E818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1620839"/>
            <a:ext cx="3870845" cy="2176722"/>
          </a:xfrm>
          <a:prstGeom prst="rect">
            <a:avLst/>
          </a:prstGeom>
        </p:spPr>
      </p:pic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AD6E9719-CC40-4863-9746-FB64DAA55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47" y="1616076"/>
            <a:ext cx="2757705" cy="21764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8B249B-F205-47B3-A65C-873478443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04975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기본으로 방을 클리어 하는 순간 상인이 판매하는 아이템이 판매창과 함께 화면에 표시됨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유저가 구입을 원하지 않고 일정 방 개수 만큼 상인을 이용하지 않으려 한다면 설정 변경을 통해 일정 방을 통과 하는 중에는 등장하지 않게 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방마다 상인을 이용 가능 횟수는 </a:t>
            </a:r>
            <a:r>
              <a:rPr lang="en-US" altLang="ko-KR" sz="1400" dirty="0"/>
              <a:t>1</a:t>
            </a:r>
            <a:r>
              <a:rPr lang="ko-KR" altLang="en-US" sz="1400" dirty="0"/>
              <a:t>회로 제한되며 판매 창을 닫을 시 상인이 사라짐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코인이 부족하더라도 유저가 현재 사용하는 무기를 대가로 소량의 재화와 함께 원하는 무기를 구입할 수 있음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E5AAAFB-0792-4922-B45E-D7EA6548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</p:spPr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pic>
        <p:nvPicPr>
          <p:cNvPr id="11" name="내용 개체 틀 10" descr="건물, 옅은, 교통, 거리이(가) 표시된 사진&#10;&#10;자동 생성된 설명">
            <a:extLst>
              <a:ext uri="{FF2B5EF4-FFF2-40B4-BE49-F238E27FC236}">
                <a16:creationId xmlns:a16="http://schemas.microsoft.com/office/drawing/2014/main" id="{91910F22-3A8C-40E6-A875-462E2881BAD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7" y="3881438"/>
            <a:ext cx="3870845" cy="217487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3D55C-54BF-4BAD-A834-E8F08C6299D7}"/>
              </a:ext>
            </a:extLst>
          </p:cNvPr>
          <p:cNvSpPr txBox="1"/>
          <p:nvPr/>
        </p:nvSpPr>
        <p:spPr>
          <a:xfrm>
            <a:off x="1859647" y="2327360"/>
            <a:ext cx="82640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/>
              <a:t>판매 창 표시 자동 끄기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256EFF-E909-4323-96E9-D10A28D27671}"/>
              </a:ext>
            </a:extLst>
          </p:cNvPr>
          <p:cNvSpPr/>
          <p:nvPr/>
        </p:nvSpPr>
        <p:spPr>
          <a:xfrm>
            <a:off x="2597150" y="2322337"/>
            <a:ext cx="177800" cy="169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596E4-F295-4614-B403-8EE8204A7AF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979430-587A-4534-B54C-058634C22F2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E8EE3C-AEE2-4FEC-BAD0-5A619065996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259BA-0754-4AA9-A64C-9F304E1EE47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16AFF5-7984-406A-9335-6FEBCBD7107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2CC955-B4EB-4517-BE24-74923692C87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8E1CF-E107-4A09-9BB7-D526F8FE740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95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444454"/>
              </p:ext>
            </p:extLst>
          </p:nvPr>
        </p:nvGraphicFramePr>
        <p:xfrm>
          <a:off x="436595" y="1502268"/>
          <a:ext cx="11318810" cy="473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액션을 통해 차별화 시도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기존에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pc,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콘솔 플랫폼에 맞춰진 세이브포인트 설정을 모바일 사용자에 맞춰 게임 플레이 중 언제든 종료가 가능하도록 세이브 포인트를 설정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유저가 가장 최근에 클리어한 방을 기준으로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를 설정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스킬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회피 모션과 다양한 방식의 스킬 활용 등을 통한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반복 플레이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85725" indent="-85725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&lt;‘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와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라이트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’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의 차별화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9" y="1502269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88989" y="1502268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41420" y="1570531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41420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46189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50958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55727" y="1741981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79845" y="1570531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79845" y="2874959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604330" y="2874959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8A83-2876-4780-B876-FC3C152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구조물의 다양화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19E16-7DA0-4399-AF7C-A760BDE2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E8B9BD-F636-47E6-93A5-16A5198AF8ED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8C1B96-67C9-49B6-9EB1-CFBF1564F86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AC77C6-20C8-4D36-979A-61B8D8EE26F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C6253-827B-494F-9B6B-35F1C6D06DF6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031710-936E-4693-B9AF-8A80660AC60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4EA8C2-B04A-4556-8435-8B01530AA6D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3D5744-D4C4-4A59-A6EF-A56DF04E58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02A532-1D8A-4800-9D87-84535FE793AB}"/>
              </a:ext>
            </a:extLst>
          </p:cNvPr>
          <p:cNvGrpSpPr/>
          <p:nvPr/>
        </p:nvGrpSpPr>
        <p:grpSpPr>
          <a:xfrm>
            <a:off x="1214384" y="3921932"/>
            <a:ext cx="4321664" cy="1468822"/>
            <a:chOff x="1871609" y="3921932"/>
            <a:chExt cx="4321664" cy="146882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CE13625-2EC3-49E1-B27E-D23712621618}"/>
                </a:ext>
              </a:extLst>
            </p:cNvPr>
            <p:cNvGrpSpPr/>
            <p:nvPr/>
          </p:nvGrpSpPr>
          <p:grpSpPr>
            <a:xfrm>
              <a:off x="1871609" y="4157428"/>
              <a:ext cx="2346474" cy="1233326"/>
              <a:chOff x="1076336" y="4588924"/>
              <a:chExt cx="2346474" cy="123332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3B00AA5-62A8-4038-AA26-378CE221E9A7}"/>
                  </a:ext>
                </a:extLst>
              </p:cNvPr>
              <p:cNvGrpSpPr/>
              <p:nvPr/>
            </p:nvGrpSpPr>
            <p:grpSpPr>
              <a:xfrm>
                <a:off x="1554268" y="4594225"/>
                <a:ext cx="782872" cy="853607"/>
                <a:chOff x="6035430" y="4141849"/>
                <a:chExt cx="782872" cy="853607"/>
              </a:xfrm>
            </p:grpSpPr>
            <p:pic>
              <p:nvPicPr>
                <p:cNvPr id="13" name="그림 12" descr="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2D5DE33B-D2A7-440D-984B-CB09D168E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623" t="49818" r="27956" b="44244"/>
                <a:stretch/>
              </p:blipFill>
              <p:spPr>
                <a:xfrm>
                  <a:off x="6035430" y="4141849"/>
                  <a:ext cx="782872" cy="343065"/>
                </a:xfrm>
                <a:prstGeom prst="rect">
                  <a:avLst/>
                </a:prstGeom>
              </p:spPr>
            </p:pic>
            <p:pic>
              <p:nvPicPr>
                <p:cNvPr id="14" name="그림 13" descr="전자기기, 컴퓨터, 회로, 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EEB427E5-A4B6-4EC4-B7FB-D8EA04058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322" t="36300" r="25649" b="57482"/>
                <a:stretch/>
              </p:blipFill>
              <p:spPr>
                <a:xfrm>
                  <a:off x="6449025" y="4597799"/>
                  <a:ext cx="369277" cy="358846"/>
                </a:xfrm>
                <a:prstGeom prst="rect">
                  <a:avLst/>
                </a:prstGeom>
              </p:spPr>
            </p:pic>
            <p:pic>
              <p:nvPicPr>
                <p:cNvPr id="15" name="그림 14" descr="컴퓨터, 측정기이(가) 표시된 사진&#10;&#10;자동 생성된 설명">
                  <a:extLst>
                    <a:ext uri="{FF2B5EF4-FFF2-40B4-BE49-F238E27FC236}">
                      <a16:creationId xmlns:a16="http://schemas.microsoft.com/office/drawing/2014/main" id="{63149E39-B7F4-4FDB-9665-67BB7823A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404" t="40208" r="24351" b="52739"/>
                <a:stretch/>
              </p:blipFill>
              <p:spPr>
                <a:xfrm>
                  <a:off x="6044079" y="4587849"/>
                  <a:ext cx="395654" cy="407607"/>
                </a:xfrm>
                <a:prstGeom prst="rect">
                  <a:avLst/>
                </a:prstGeom>
              </p:spPr>
            </p:pic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638491-F365-444F-BA49-9D93B5EFD667}"/>
                  </a:ext>
                </a:extLst>
              </p:cNvPr>
              <p:cNvGrpSpPr/>
              <p:nvPr/>
            </p:nvGrpSpPr>
            <p:grpSpPr>
              <a:xfrm>
                <a:off x="2584512" y="4588924"/>
                <a:ext cx="489541" cy="846472"/>
                <a:chOff x="2656935" y="5815078"/>
                <a:chExt cx="489541" cy="846472"/>
              </a:xfrm>
            </p:grpSpPr>
            <p:pic>
              <p:nvPicPr>
                <p:cNvPr id="17" name="그림 16" descr="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F925D4A3-F9A7-4266-A199-0D4156C60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91" t="36524" r="68069" b="46058"/>
                <a:stretch/>
              </p:blipFill>
              <p:spPr>
                <a:xfrm>
                  <a:off x="2656935" y="5815078"/>
                  <a:ext cx="489541" cy="423236"/>
                </a:xfrm>
                <a:prstGeom prst="rect">
                  <a:avLst/>
                </a:prstGeom>
              </p:spPr>
            </p:pic>
            <p:pic>
              <p:nvPicPr>
                <p:cNvPr id="18" name="그림 17" descr="버스, 컴퓨터, 남자, 거리이(가) 표시된 사진&#10;&#10;자동 생성된 설명">
                  <a:extLst>
                    <a:ext uri="{FF2B5EF4-FFF2-40B4-BE49-F238E27FC236}">
                      <a16:creationId xmlns:a16="http://schemas.microsoft.com/office/drawing/2014/main" id="{504C486A-D390-4C3D-BAFC-EBEFB1C18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357" t="58322" r="33693" b="29687"/>
                <a:stretch/>
              </p:blipFill>
              <p:spPr>
                <a:xfrm>
                  <a:off x="2675520" y="6238314"/>
                  <a:ext cx="443221" cy="423236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341A04-5350-4FA9-93AD-E3E8031A092A}"/>
                  </a:ext>
                </a:extLst>
              </p:cNvPr>
              <p:cNvSpPr txBox="1"/>
              <p:nvPr/>
            </p:nvSpPr>
            <p:spPr>
              <a:xfrm>
                <a:off x="1076336" y="5514473"/>
                <a:ext cx="2346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발판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상자 뿐인 모티브 게임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1084CC5-989E-4DD4-AC43-9B9FA07E2CC6}"/>
                </a:ext>
              </a:extLst>
            </p:cNvPr>
            <p:cNvGrpSpPr/>
            <p:nvPr/>
          </p:nvGrpSpPr>
          <p:grpSpPr>
            <a:xfrm>
              <a:off x="4595261" y="3921932"/>
              <a:ext cx="1598012" cy="1373594"/>
              <a:chOff x="5682321" y="3581069"/>
              <a:chExt cx="2786807" cy="2395442"/>
            </a:xfrm>
          </p:grpSpPr>
          <p:pic>
            <p:nvPicPr>
              <p:cNvPr id="55298" name="Picture 2">
                <a:extLst>
                  <a:ext uri="{FF2B5EF4-FFF2-40B4-BE49-F238E27FC236}">
                    <a16:creationId xmlns:a16="http://schemas.microsoft.com/office/drawing/2014/main" id="{5894FB66-F4DA-45E1-8710-D8997994BD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321" y="4765757"/>
                <a:ext cx="1423632" cy="1085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300" name="Picture 4">
                <a:extLst>
                  <a:ext uri="{FF2B5EF4-FFF2-40B4-BE49-F238E27FC236}">
                    <a16:creationId xmlns:a16="http://schemas.microsoft.com/office/drawing/2014/main" id="{69E6B687-1E94-4044-AB8C-FD58BBCDF3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8438" y="3581069"/>
                <a:ext cx="1535031" cy="1535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302" name="Picture 6">
                <a:extLst>
                  <a:ext uri="{FF2B5EF4-FFF2-40B4-BE49-F238E27FC236}">
                    <a16:creationId xmlns:a16="http://schemas.microsoft.com/office/drawing/2014/main" id="{916BE64B-19C1-4AAF-BA85-ADF4CDCD0F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4147" y="4841530"/>
                <a:ext cx="1134981" cy="1134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더하기 기호 21">
              <a:extLst>
                <a:ext uri="{FF2B5EF4-FFF2-40B4-BE49-F238E27FC236}">
                  <a16:creationId xmlns:a16="http://schemas.microsoft.com/office/drawing/2014/main" id="{0FB1BD0E-A232-44EF-9BFA-F9AB268537C7}"/>
                </a:ext>
              </a:extLst>
            </p:cNvPr>
            <p:cNvSpPr/>
            <p:nvPr/>
          </p:nvSpPr>
          <p:spPr>
            <a:xfrm>
              <a:off x="3972442" y="4244777"/>
              <a:ext cx="645989" cy="685800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0D71FC-4F7D-4A9E-8D80-0EB21152B209}"/>
              </a:ext>
            </a:extLst>
          </p:cNvPr>
          <p:cNvGrpSpPr/>
          <p:nvPr/>
        </p:nvGrpSpPr>
        <p:grpSpPr>
          <a:xfrm>
            <a:off x="7584424" y="3381700"/>
            <a:ext cx="2165609" cy="1157935"/>
            <a:chOff x="7584424" y="3381700"/>
            <a:chExt cx="2165609" cy="1157935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F36AD65D-7746-44FF-A5D0-E2A52ABEC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424" y="3507018"/>
              <a:ext cx="880218" cy="880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5DA62298-17AB-4D9B-95A6-04D63FF0600B}"/>
                </a:ext>
              </a:extLst>
            </p:cNvPr>
            <p:cNvSpPr/>
            <p:nvPr/>
          </p:nvSpPr>
          <p:spPr>
            <a:xfrm>
              <a:off x="8464642" y="3734607"/>
              <a:ext cx="590550" cy="429978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35E22A67-9C7A-4DB1-A9D1-A37D168A52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6" t="53711" r="64955" b="29554"/>
            <a:stretch/>
          </p:blipFill>
          <p:spPr bwMode="auto">
            <a:xfrm>
              <a:off x="9159484" y="3622818"/>
              <a:ext cx="590549" cy="734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8A501-41B7-4AAC-82D4-CD8C383C5068}"/>
                </a:ext>
              </a:extLst>
            </p:cNvPr>
            <p:cNvSpPr txBox="1"/>
            <p:nvPr/>
          </p:nvSpPr>
          <p:spPr>
            <a:xfrm>
              <a:off x="8414762" y="3381700"/>
              <a:ext cx="694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파괴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2BD0AA-81AA-438B-AFC2-CF124C491148}"/>
                </a:ext>
              </a:extLst>
            </p:cNvPr>
            <p:cNvSpPr txBox="1"/>
            <p:nvPr/>
          </p:nvSpPr>
          <p:spPr>
            <a:xfrm>
              <a:off x="8414762" y="4170303"/>
              <a:ext cx="694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복원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752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시계이(가) 표시된 사진&#10;&#10;자동 생성된 설명">
            <a:extLst>
              <a:ext uri="{FF2B5EF4-FFF2-40B4-BE49-F238E27FC236}">
                <a16:creationId xmlns:a16="http://schemas.microsoft.com/office/drawing/2014/main" id="{3CB15BD2-C0DD-4914-8890-199AB5D712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6" y="1991706"/>
            <a:ext cx="4340728" cy="153632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AA818-31CD-4025-A17B-46264CB52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26392"/>
            <a:ext cx="518160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유저의 스킬이 중립 구조물에도 영향을 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보물 상자를 복원 또는 파괴하여 희귀 재료를 </a:t>
            </a:r>
            <a:r>
              <a:rPr lang="ko-KR" altLang="en-US" sz="1400" dirty="0" err="1"/>
              <a:t>파밍</a:t>
            </a:r>
            <a:r>
              <a:rPr lang="ko-KR" altLang="en-US" sz="1400" dirty="0"/>
              <a:t> 가능</a:t>
            </a:r>
          </a:p>
          <a:p>
            <a:endParaRPr lang="ko-KR" altLang="en-US" sz="14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71EC97-E928-47BA-AF50-A013A451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중립 구조물 </a:t>
            </a:r>
            <a:r>
              <a:rPr lang="en-US" altLang="ko-KR" dirty="0"/>
              <a:t>&amp; </a:t>
            </a:r>
            <a:r>
              <a:rPr lang="ko-KR" altLang="en-US" dirty="0" err="1"/>
              <a:t>파밍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67F0193-85A9-4615-BD8A-5C4821B5FBA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45" y="3802061"/>
            <a:ext cx="3392110" cy="2006602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6F9B2D-0F33-4CDA-A308-11CD4DE0BFE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5425BB-72A3-4F1D-A3A6-C94CA97E6B7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F75197-6A6C-4AE2-8FAF-1B241DAD9BB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E22B0E-A464-4C7F-9340-1C4B578A7B4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64DC1A-B3EE-40D4-ADFB-E427F712175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A1EC88-27E2-47E9-B593-6111F943E4C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C20794-2943-40F0-8C47-BCA3C935114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50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E35A6-DC07-4655-9C10-8D0F18AD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059CB-83D1-465F-A84B-5BC1BDD3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몬스터가 유저가 사용하는 아이템을 최대 하나 소지할 수 있도록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손에 물약을 들고 있는 몬스터가 갑자기 플레이어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일정 체력이 낮아 </a:t>
            </a:r>
            <a:r>
              <a:rPr lang="ko-KR" altLang="en-US" sz="1200" dirty="0" err="1"/>
              <a:t>졌을때</a:t>
            </a:r>
            <a:r>
              <a:rPr lang="ko-KR" altLang="en-US" sz="1200" dirty="0"/>
              <a:t> 직접 물약을 사용해 회복하듯 똑똑한 </a:t>
            </a:r>
            <a:r>
              <a:rPr lang="en-US" altLang="ko-KR" sz="1200" dirty="0"/>
              <a:t>ai</a:t>
            </a:r>
            <a:r>
              <a:rPr lang="ko-KR" altLang="en-US" sz="1200" dirty="0"/>
              <a:t>를 만드는 것이 목표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고급 몬스터는 특징이 되는 스킬을 가지게 되고 일반 공격 보다 높은 우선순위로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공격은 모두 스킬로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스킬을 각 패턴에 맞게 </a:t>
            </a:r>
            <a:r>
              <a:rPr lang="ko-KR" altLang="en-US" sz="1200" dirty="0" err="1"/>
              <a:t>시전된다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패턴을 실행한 후에는 짧은 시간 경직상태가 되어 다음 공격을 준비하는 시간을 가진다</a:t>
            </a:r>
            <a:r>
              <a:rPr lang="en-US" altLang="ko-KR" sz="1200" dirty="0"/>
              <a:t>. (</a:t>
            </a:r>
            <a:r>
              <a:rPr lang="ko-KR" altLang="en-US" sz="1200" dirty="0"/>
              <a:t>동시에 유저는 보스의 공격을 </a:t>
            </a:r>
            <a:r>
              <a:rPr lang="ko-KR" altLang="en-US" sz="1200" dirty="0" err="1"/>
              <a:t>신경쓰지않고</a:t>
            </a:r>
            <a:r>
              <a:rPr lang="ko-KR" altLang="en-US" sz="1200" dirty="0"/>
              <a:t> 편안하게 딜을 넣을 수 있는 시간이 된다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대신 높은 체력에 조금씩 다른 페이크 동작으로 높은 공략 난이도를 구현하려고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BB9F9A-71DA-48B9-A1CE-D346A531D6F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F61B7F-8E5A-41E7-ADF8-BDC4587DE63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0BFEE-D00B-4F6B-8EE9-1ED9AB65C408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D81207-5E9E-4D79-9010-20E8D1450AE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74FBA-2EFA-47BF-95C9-9B6B2AE16B3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A0EE6-3A96-4218-87C5-572D6A7717D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51B80E-425E-4B62-910D-388DAB5FE4D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A236A2-8559-4848-ACEE-33935EED72DB}"/>
              </a:ext>
            </a:extLst>
          </p:cNvPr>
          <p:cNvGrpSpPr/>
          <p:nvPr/>
        </p:nvGrpSpPr>
        <p:grpSpPr>
          <a:xfrm>
            <a:off x="1812287" y="4331890"/>
            <a:ext cx="2723451" cy="1796971"/>
            <a:chOff x="1812287" y="4331890"/>
            <a:chExt cx="2723451" cy="17969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CB9E06C-ED92-4E37-AE45-D202AE40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287" y="4516556"/>
              <a:ext cx="844649" cy="14397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45E737-03E2-44F7-A32D-44396337CECB}"/>
                </a:ext>
              </a:extLst>
            </p:cNvPr>
            <p:cNvSpPr txBox="1"/>
            <p:nvPr/>
          </p:nvSpPr>
          <p:spPr>
            <a:xfrm>
              <a:off x="1812287" y="433189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2C44AEC-F9E7-4A08-8750-B4B4BED06FF4}"/>
                </a:ext>
              </a:extLst>
            </p:cNvPr>
            <p:cNvSpPr/>
            <p:nvPr/>
          </p:nvSpPr>
          <p:spPr>
            <a:xfrm>
              <a:off x="2234611" y="4424223"/>
              <a:ext cx="453970" cy="1846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346" name="Picture 2">
              <a:extLst>
                <a:ext uri="{FF2B5EF4-FFF2-40B4-BE49-F238E27FC236}">
                  <a16:creationId xmlns:a16="http://schemas.microsoft.com/office/drawing/2014/main" id="{E4EE3E98-5227-48D1-8DE6-E01A6612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244" y="4885888"/>
              <a:ext cx="804553" cy="569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89F179E-BA0B-4FF6-8CDF-FAE2D591F7DE}"/>
                </a:ext>
              </a:extLst>
            </p:cNvPr>
            <p:cNvSpPr/>
            <p:nvPr/>
          </p:nvSpPr>
          <p:spPr>
            <a:xfrm>
              <a:off x="2234611" y="4424223"/>
              <a:ext cx="160927" cy="18466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E55B3C5-AC02-4BC7-BCAD-E39BEA687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444" y="4516556"/>
              <a:ext cx="844649" cy="143974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302F74-9DBA-4114-9EA7-4C79A63EC9DA}"/>
                </a:ext>
              </a:extLst>
            </p:cNvPr>
            <p:cNvSpPr txBox="1"/>
            <p:nvPr/>
          </p:nvSpPr>
          <p:spPr>
            <a:xfrm>
              <a:off x="3659444" y="433189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17D2268-C3D2-4A32-B333-4CD6998B82A7}"/>
                </a:ext>
              </a:extLst>
            </p:cNvPr>
            <p:cNvSpPr/>
            <p:nvPr/>
          </p:nvSpPr>
          <p:spPr>
            <a:xfrm>
              <a:off x="4081768" y="4424223"/>
              <a:ext cx="453970" cy="1846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26B1D72-0925-45B2-9286-5B846FD01E84}"/>
                </a:ext>
              </a:extLst>
            </p:cNvPr>
            <p:cNvSpPr/>
            <p:nvPr/>
          </p:nvSpPr>
          <p:spPr>
            <a:xfrm>
              <a:off x="4081768" y="4424223"/>
              <a:ext cx="422325" cy="18466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63A33163-5DAF-48C4-A422-906803E800F4}"/>
                </a:ext>
              </a:extLst>
            </p:cNvPr>
            <p:cNvSpPr/>
            <p:nvPr/>
          </p:nvSpPr>
          <p:spPr>
            <a:xfrm>
              <a:off x="2834640" y="4815840"/>
              <a:ext cx="804553" cy="569515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0465C4-BFF4-4A51-8086-D0BEC9EBD604}"/>
                </a:ext>
              </a:extLst>
            </p:cNvPr>
            <p:cNvSpPr txBox="1"/>
            <p:nvPr/>
          </p:nvSpPr>
          <p:spPr>
            <a:xfrm>
              <a:off x="1973588" y="5882640"/>
              <a:ext cx="25266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HP</a:t>
              </a:r>
              <a:r>
                <a:rPr lang="ko-KR" altLang="en-US" sz="1000" dirty="0"/>
                <a:t>가 부족하면 직접 </a:t>
              </a:r>
              <a:r>
                <a:rPr lang="ko-KR" altLang="en-US" sz="1000" dirty="0" err="1"/>
                <a:t>포션을</a:t>
              </a:r>
              <a:r>
                <a:rPr lang="ko-KR" altLang="en-US" sz="1000" dirty="0"/>
                <a:t> 사용해 회복함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1E21022-F2D8-4819-BD74-5EE705478E44}"/>
              </a:ext>
            </a:extLst>
          </p:cNvPr>
          <p:cNvGrpSpPr/>
          <p:nvPr/>
        </p:nvGrpSpPr>
        <p:grpSpPr>
          <a:xfrm>
            <a:off x="5974067" y="4535835"/>
            <a:ext cx="2910853" cy="1593026"/>
            <a:chOff x="5974067" y="4535835"/>
            <a:chExt cx="2910853" cy="159302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708774E-7DDF-423F-81BC-3247C60FA26F}"/>
                </a:ext>
              </a:extLst>
            </p:cNvPr>
            <p:cNvSpPr/>
            <p:nvPr/>
          </p:nvSpPr>
          <p:spPr>
            <a:xfrm>
              <a:off x="7483734" y="4535835"/>
              <a:ext cx="1401186" cy="140118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280049A-C703-452B-8564-AD9FEB9FD1B8}"/>
                </a:ext>
              </a:extLst>
            </p:cNvPr>
            <p:cNvSpPr/>
            <p:nvPr/>
          </p:nvSpPr>
          <p:spPr>
            <a:xfrm>
              <a:off x="5974067" y="4875062"/>
              <a:ext cx="726206" cy="72620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800E32-79DB-40FC-AF53-C64DBE97A8F7}"/>
                </a:ext>
              </a:extLst>
            </p:cNvPr>
            <p:cNvGrpSpPr/>
            <p:nvPr/>
          </p:nvGrpSpPr>
          <p:grpSpPr>
            <a:xfrm>
              <a:off x="6131520" y="4815840"/>
              <a:ext cx="2258457" cy="1313021"/>
              <a:chOff x="2028962" y="4815840"/>
              <a:chExt cx="2258457" cy="131302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1A53B960-2137-4ED7-B774-D756DB95B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962" y="4885888"/>
                <a:ext cx="411300" cy="70108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38EF075-5648-4367-BF55-023A6BD54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6119" y="4885888"/>
                <a:ext cx="411300" cy="701080"/>
              </a:xfrm>
              <a:prstGeom prst="rect">
                <a:avLst/>
              </a:prstGeom>
            </p:spPr>
          </p:pic>
          <p:sp>
            <p:nvSpPr>
              <p:cNvPr id="35" name="화살표: 오른쪽 34">
                <a:extLst>
                  <a:ext uri="{FF2B5EF4-FFF2-40B4-BE49-F238E27FC236}">
                    <a16:creationId xmlns:a16="http://schemas.microsoft.com/office/drawing/2014/main" id="{1C57D493-EFBB-4941-A5CC-0ADD1EFEA0F7}"/>
                  </a:ext>
                </a:extLst>
              </p:cNvPr>
              <p:cNvSpPr/>
              <p:nvPr/>
            </p:nvSpPr>
            <p:spPr>
              <a:xfrm>
                <a:off x="2659380" y="4815840"/>
                <a:ext cx="804553" cy="569515"/>
              </a:xfrm>
              <a:prstGeom prst="rightArrow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B15C47-6EF8-4EBB-A82E-0B8A10B55588}"/>
                  </a:ext>
                </a:extLst>
              </p:cNvPr>
              <p:cNvSpPr txBox="1"/>
              <p:nvPr/>
            </p:nvSpPr>
            <p:spPr>
              <a:xfrm>
                <a:off x="2444074" y="5882640"/>
                <a:ext cx="15856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/>
                  <a:t>공격력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공격 사거리 증가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694B6C-F4DC-4E28-BF73-0768E01C1256}"/>
                </a:ext>
              </a:extLst>
            </p:cNvPr>
            <p:cNvSpPr txBox="1"/>
            <p:nvPr/>
          </p:nvSpPr>
          <p:spPr>
            <a:xfrm>
              <a:off x="6337169" y="5314905"/>
              <a:ext cx="7262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공격 사거리</a:t>
              </a:r>
            </a:p>
          </p:txBody>
        </p:sp>
        <p:pic>
          <p:nvPicPr>
            <p:cNvPr id="57348" name="Picture 4">
              <a:extLst>
                <a:ext uri="{FF2B5EF4-FFF2-40B4-BE49-F238E27FC236}">
                  <a16:creationId xmlns:a16="http://schemas.microsoft.com/office/drawing/2014/main" id="{AE2AAB29-6D89-4DC9-B877-66A7B0DE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07915" y="4955618"/>
              <a:ext cx="549538" cy="549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402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시계, 옅은, 표지판이(가) 표시된 사진&#10;&#10;자동 생성된 설명">
            <a:extLst>
              <a:ext uri="{FF2B5EF4-FFF2-40B4-BE49-F238E27FC236}">
                <a16:creationId xmlns:a16="http://schemas.microsoft.com/office/drawing/2014/main" id="{D3CEAB7D-7817-497E-A0FC-0F451A38FF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91" y="1785571"/>
            <a:ext cx="2780017" cy="1853345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E3E598-B6C8-4D98-ADB4-69DDDD6C18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몬스터가 유저가 사용하는 아이템을 최대 하나 소지할 수 있도록 추가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손에 물약을 들고 있는 몬스터가 갑자기 플레이어 </a:t>
            </a:r>
            <a:r>
              <a:rPr lang="ko-KR" altLang="en-US" sz="1000" dirty="0" err="1"/>
              <a:t>처럼</a:t>
            </a:r>
            <a:r>
              <a:rPr lang="ko-KR" altLang="en-US" sz="1000" dirty="0"/>
              <a:t> 일정 체력이 낮아 졌을 때 직접 물약을 사용해 회복하듯 똑똑한 </a:t>
            </a:r>
            <a:r>
              <a:rPr lang="en-US" altLang="ko-KR" sz="1000" dirty="0"/>
              <a:t>ai</a:t>
            </a:r>
            <a:r>
              <a:rPr lang="ko-KR" altLang="en-US" sz="1000" dirty="0"/>
              <a:t>를 만드는 것이 목표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고급 몬스터는 특징이 되는 스킬을 가지게 되고 일반 공격 보다 높은 우선순위로 사용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보스 몬스터의 공격은 모두 스킬로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스킬을 가짐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하나의 패턴을 실행한 후 짧은 시간 경직상태가 됨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유저는 보스에게 편안하게 딜을 넣을 수 있는 시간이  됨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대신 높은 체력에 조금씩 다른 페이크 동작으로 높은 공략 난이도를 구현하려고 함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BE3D202-A56B-4D84-8B3C-D8D8A788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pic>
        <p:nvPicPr>
          <p:cNvPr id="9" name="내용 개체 틀 8" descr="시계이(가) 표시된 사진&#10;&#10;자동 생성된 설명">
            <a:extLst>
              <a:ext uri="{FF2B5EF4-FFF2-40B4-BE49-F238E27FC236}">
                <a16:creationId xmlns:a16="http://schemas.microsoft.com/office/drawing/2014/main" id="{EA37C71E-9B55-41DA-A768-59E0DE2DDEC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33" y="4210551"/>
            <a:ext cx="2926334" cy="1627773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08F7DF9-29F5-494E-8A58-730D070CFBE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9AB554-7E91-423E-8090-1D282113BD5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A43071-8519-4088-897D-50094E45143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EFDA89-4DA1-45E8-88F7-D42AFA82C34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0CF4AC-0E21-4129-AB29-200B5996372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C8C642-6873-4804-8EBA-7723260C63E5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7C1D0D-E7A2-4127-883B-1BEE2F3B23F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6027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시계, 컴퓨터이(가) 표시된 사진&#10;&#10;자동 생성된 설명">
            <a:extLst>
              <a:ext uri="{FF2B5EF4-FFF2-40B4-BE49-F238E27FC236}">
                <a16:creationId xmlns:a16="http://schemas.microsoft.com/office/drawing/2014/main" id="{AC36EA9C-80DC-4F46-8682-B3FD4DD4BA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0" y="1387829"/>
            <a:ext cx="2670279" cy="1353429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EB633-40C8-4712-9853-08B92DB599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체력과 </a:t>
            </a:r>
            <a:r>
              <a:rPr lang="ko-KR" altLang="en-US" sz="1200" dirty="0" err="1"/>
              <a:t>마나를</a:t>
            </a:r>
            <a:r>
              <a:rPr lang="ko-KR" altLang="en-US" sz="1200" dirty="0"/>
              <a:t> 동일하게 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게임을 시작하면 조금씩 체력이 감소함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몬스터를 처치해 체력을 회복하기도</a:t>
            </a:r>
            <a:r>
              <a:rPr lang="en-US" altLang="ko-KR" sz="1200" dirty="0"/>
              <a:t>, NPC</a:t>
            </a:r>
            <a:r>
              <a:rPr lang="ko-KR" altLang="en-US" sz="1200" dirty="0"/>
              <a:t>를 통해 체력을 회복할 수도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회피 기술을 기본으로 사용이 가능하며 회피 모션 중에는 피격대상이 되지 않음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캐릭터 강화를 통해 게임의 편의성을 강화할 수 있음</a:t>
            </a:r>
            <a:br>
              <a:rPr lang="en-US" altLang="ko-KR" sz="1200" dirty="0"/>
            </a:br>
            <a:r>
              <a:rPr lang="en-US" altLang="ko-KR" sz="1200" dirty="0"/>
              <a:t>(ex. </a:t>
            </a:r>
            <a:r>
              <a:rPr lang="ko-KR" altLang="en-US" sz="1200" dirty="0"/>
              <a:t>인벤토리 칸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체력 회복 량 증가</a:t>
            </a:r>
            <a:r>
              <a:rPr lang="en-US" altLang="ko-KR" sz="1200" dirty="0"/>
              <a:t>, </a:t>
            </a:r>
            <a:r>
              <a:rPr lang="ko-KR" altLang="en-US" sz="1200" dirty="0"/>
              <a:t>시작 재화 증가 등등 게임의 난이도 하향과 편의성을 강화할 수 있음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게임 내에 아이템만 캐릭터의 기본 속성에 영향을 줌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특성이 캐릭터에 부여되는 것이 아닌 무기에 부여되는 강화요소로 사용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278751E-DE51-4058-9FEE-C44364E6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pic>
        <p:nvPicPr>
          <p:cNvPr id="16" name="내용 개체 틀 15" descr="시계이(가) 표시된 사진&#10;&#10;자동 생성된 설명">
            <a:extLst>
              <a:ext uri="{FF2B5EF4-FFF2-40B4-BE49-F238E27FC236}">
                <a16:creationId xmlns:a16="http://schemas.microsoft.com/office/drawing/2014/main" id="{EF5AC8F6-7822-471B-9F60-524FD4C8D42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36" y="2844674"/>
            <a:ext cx="2938527" cy="1444877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190C1E8-D825-48FD-AC7C-5A9D05076B6A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00F0DB-E6A7-4BDB-9F68-F76652A51D72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D9CD57-CC88-457B-AB13-3BC712866FB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0C1F8-1973-4FFA-A8B1-5353CD9BF17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858E8C-A4B0-4E4D-80B4-E50C88B9DDE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60EC34-54DA-4D08-B873-EA3A020585B0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CD3859-63E4-4E13-8CD6-EE9D830E3E45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pic>
        <p:nvPicPr>
          <p:cNvPr id="18" name="그림 17" descr="모니터, 사진, 텔레비전, 시계이(가) 표시된 사진&#10;&#10;자동 생성된 설명">
            <a:extLst>
              <a:ext uri="{FF2B5EF4-FFF2-40B4-BE49-F238E27FC236}">
                <a16:creationId xmlns:a16="http://schemas.microsoft.com/office/drawing/2014/main" id="{1C8539BD-A33F-4030-AFB2-7661EC66A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83" y="4392967"/>
            <a:ext cx="2578832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59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62CF1D0-9E49-4B6E-BC2C-9D8EF8C031D3}"/>
              </a:ext>
            </a:extLst>
          </p:cNvPr>
          <p:cNvGrpSpPr/>
          <p:nvPr/>
        </p:nvGrpSpPr>
        <p:grpSpPr>
          <a:xfrm>
            <a:off x="622355" y="2028825"/>
            <a:ext cx="2527192" cy="1328738"/>
            <a:chOff x="622355" y="2028825"/>
            <a:chExt cx="2527192" cy="1328738"/>
          </a:xfrm>
        </p:grpSpPr>
        <p:pic>
          <p:nvPicPr>
            <p:cNvPr id="2" name="그림 1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86FB12DA-2CD1-47FA-A41A-02C3DF836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8" t="29856" r="51577" b="49423"/>
            <a:stretch/>
          </p:blipFill>
          <p:spPr>
            <a:xfrm>
              <a:off x="1076325" y="2481262"/>
              <a:ext cx="1181101" cy="8763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B725B08-CA97-4553-9F9D-D20BEAB9884C}"/>
                </a:ext>
              </a:extLst>
            </p:cNvPr>
            <p:cNvSpPr txBox="1"/>
            <p:nvPr/>
          </p:nvSpPr>
          <p:spPr>
            <a:xfrm>
              <a:off x="622355" y="2028825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EF9E1BC-4A9B-49E9-8686-EF599C80C7E2}"/>
                </a:ext>
              </a:extLst>
            </p:cNvPr>
            <p:cNvSpPr/>
            <p:nvPr/>
          </p:nvSpPr>
          <p:spPr>
            <a:xfrm>
              <a:off x="1076325" y="2028825"/>
              <a:ext cx="1457325" cy="36933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25E308D-083F-4B28-B639-AAEB8775178A}"/>
                </a:ext>
              </a:extLst>
            </p:cNvPr>
            <p:cNvSpPr/>
            <p:nvPr/>
          </p:nvSpPr>
          <p:spPr>
            <a:xfrm>
              <a:off x="1076325" y="2028825"/>
              <a:ext cx="1343025" cy="36933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422" name="Picture 6">
              <a:extLst>
                <a:ext uri="{FF2B5EF4-FFF2-40B4-BE49-F238E27FC236}">
                  <a16:creationId xmlns:a16="http://schemas.microsoft.com/office/drawing/2014/main" id="{D4DEB662-0CC3-46E2-BD4F-FEEA2CE75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84517">
              <a:off x="2273245" y="2213489"/>
              <a:ext cx="876302" cy="876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왼쪽 5">
              <a:extLst>
                <a:ext uri="{FF2B5EF4-FFF2-40B4-BE49-F238E27FC236}">
                  <a16:creationId xmlns:a16="http://schemas.microsoft.com/office/drawing/2014/main" id="{33357295-CE26-4317-9F35-1D315BB429B8}"/>
                </a:ext>
              </a:extLst>
            </p:cNvPr>
            <p:cNvSpPr/>
            <p:nvPr/>
          </p:nvSpPr>
          <p:spPr>
            <a:xfrm>
              <a:off x="1378909" y="2028825"/>
              <a:ext cx="928181" cy="369332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점차 감소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A684CD-FF09-4FED-9632-D3333329FC12}"/>
              </a:ext>
            </a:extLst>
          </p:cNvPr>
          <p:cNvGrpSpPr/>
          <p:nvPr/>
        </p:nvGrpSpPr>
        <p:grpSpPr>
          <a:xfrm>
            <a:off x="379146" y="3481433"/>
            <a:ext cx="2927705" cy="1439744"/>
            <a:chOff x="379146" y="3481433"/>
            <a:chExt cx="2927705" cy="143974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205416-23A7-475B-92A6-C53B25BC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46" y="3481433"/>
              <a:ext cx="844649" cy="1439744"/>
            </a:xfrm>
            <a:prstGeom prst="rect">
              <a:avLst/>
            </a:prstGeom>
          </p:spPr>
        </p:pic>
        <p:pic>
          <p:nvPicPr>
            <p:cNvPr id="12" name="그림 11" descr="거리, 옅은, 교통, 테이블이(가) 표시된 사진&#10;&#10;자동 생성된 설명">
              <a:extLst>
                <a:ext uri="{FF2B5EF4-FFF2-40B4-BE49-F238E27FC236}">
                  <a16:creationId xmlns:a16="http://schemas.microsoft.com/office/drawing/2014/main" id="{1F672D1E-E0BE-4899-91E6-470B30E93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8" t="29856" r="51577" b="49423"/>
            <a:stretch/>
          </p:blipFill>
          <p:spPr>
            <a:xfrm>
              <a:off x="1930488" y="3933870"/>
              <a:ext cx="1181101" cy="876301"/>
            </a:xfrm>
            <a:prstGeom prst="rect">
              <a:avLst/>
            </a:prstGeom>
          </p:spPr>
        </p:pic>
        <p:sp>
          <p:nvSpPr>
            <p:cNvPr id="8" name="화살표: 왼쪽 7">
              <a:extLst>
                <a:ext uri="{FF2B5EF4-FFF2-40B4-BE49-F238E27FC236}">
                  <a16:creationId xmlns:a16="http://schemas.microsoft.com/office/drawing/2014/main" id="{A116153A-2069-4F5B-9F94-C6DCB723060C}"/>
                </a:ext>
              </a:extLst>
            </p:cNvPr>
            <p:cNvSpPr/>
            <p:nvPr/>
          </p:nvSpPr>
          <p:spPr>
            <a:xfrm>
              <a:off x="1063102" y="4007330"/>
              <a:ext cx="754276" cy="540904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스킬 사용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3F32E7-BC3E-4DDF-A609-62DE1B1CF950}"/>
                </a:ext>
              </a:extLst>
            </p:cNvPr>
            <p:cNvSpPr txBox="1"/>
            <p:nvPr/>
          </p:nvSpPr>
          <p:spPr>
            <a:xfrm>
              <a:off x="1395556" y="349810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HP</a:t>
              </a:r>
              <a:endParaRPr lang="ko-KR" altLang="en-US" b="1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AA8BF1A-3EA0-4B0A-8B61-8B2961A704DC}"/>
                </a:ext>
              </a:extLst>
            </p:cNvPr>
            <p:cNvSpPr/>
            <p:nvPr/>
          </p:nvSpPr>
          <p:spPr>
            <a:xfrm>
              <a:off x="1849526" y="3498102"/>
              <a:ext cx="1457325" cy="36933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468DDAB-B249-4D03-B407-2E919472E5F0}"/>
                </a:ext>
              </a:extLst>
            </p:cNvPr>
            <p:cNvSpPr/>
            <p:nvPr/>
          </p:nvSpPr>
          <p:spPr>
            <a:xfrm>
              <a:off x="1849526" y="3498102"/>
              <a:ext cx="1262063" cy="36933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DB97EAE-44C5-440E-83C8-A75FD26E5C23}"/>
                </a:ext>
              </a:extLst>
            </p:cNvPr>
            <p:cNvSpPr/>
            <p:nvPr/>
          </p:nvSpPr>
          <p:spPr>
            <a:xfrm>
              <a:off x="1849526" y="3498102"/>
              <a:ext cx="947737" cy="36933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BBF24FC9-D31E-45C0-AAFA-F19CB97394C5}"/>
                </a:ext>
              </a:extLst>
            </p:cNvPr>
            <p:cNvSpPr/>
            <p:nvPr/>
          </p:nvSpPr>
          <p:spPr>
            <a:xfrm>
              <a:off x="2021287" y="3513308"/>
              <a:ext cx="645589" cy="369332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감소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E40624-1CE6-422E-B091-F0AEA8A8FAFE}"/>
              </a:ext>
            </a:extLst>
          </p:cNvPr>
          <p:cNvGrpSpPr/>
          <p:nvPr/>
        </p:nvGrpSpPr>
        <p:grpSpPr>
          <a:xfrm>
            <a:off x="666749" y="5045047"/>
            <a:ext cx="2564132" cy="1613977"/>
            <a:chOff x="666749" y="5045047"/>
            <a:chExt cx="2564132" cy="16139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19DE061-7F37-40C7-AA4C-63DFA67D2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749" y="5045047"/>
              <a:ext cx="2162175" cy="1352550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4B86768-A058-488B-A360-2906BB59D750}"/>
                </a:ext>
              </a:extLst>
            </p:cNvPr>
            <p:cNvGrpSpPr/>
            <p:nvPr/>
          </p:nvGrpSpPr>
          <p:grpSpPr>
            <a:xfrm>
              <a:off x="1283971" y="5060253"/>
              <a:ext cx="1946910" cy="376214"/>
              <a:chOff x="2343293" y="5231652"/>
              <a:chExt cx="1911295" cy="369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52D3F9-FB06-47A4-B76B-D56276DCC4B3}"/>
                  </a:ext>
                </a:extLst>
              </p:cNvPr>
              <p:cNvSpPr txBox="1"/>
              <p:nvPr/>
            </p:nvSpPr>
            <p:spPr>
              <a:xfrm>
                <a:off x="2343293" y="5231652"/>
                <a:ext cx="453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HP</a:t>
                </a:r>
                <a:endParaRPr lang="ko-KR" altLang="en-US" b="1" dirty="0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BE33CD4-4E2A-4043-8ADE-66BC1ECCAB2A}"/>
                  </a:ext>
                </a:extLst>
              </p:cNvPr>
              <p:cNvSpPr/>
              <p:nvPr/>
            </p:nvSpPr>
            <p:spPr>
              <a:xfrm>
                <a:off x="2797263" y="5231652"/>
                <a:ext cx="1457325" cy="369332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44EAA5EB-6860-4F00-9B51-0FCB9CE2841F}"/>
                  </a:ext>
                </a:extLst>
              </p:cNvPr>
              <p:cNvSpPr/>
              <p:nvPr/>
            </p:nvSpPr>
            <p:spPr>
              <a:xfrm>
                <a:off x="2797263" y="5231652"/>
                <a:ext cx="1457325" cy="369332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체력 감소 </a:t>
                </a:r>
                <a:r>
                  <a:rPr lang="en-US" altLang="ko-KR" sz="1200" dirty="0"/>
                  <a:t>X</a:t>
                </a:r>
                <a:endParaRPr lang="ko-KR" alt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F2948A-97DF-46CA-8F0C-EBDD6A0175B4}"/>
                </a:ext>
              </a:extLst>
            </p:cNvPr>
            <p:cNvSpPr txBox="1"/>
            <p:nvPr/>
          </p:nvSpPr>
          <p:spPr>
            <a:xfrm>
              <a:off x="1982732" y="6412803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기본 회피 기술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1977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44C11B-9FB7-45CF-BE08-FD5E21ABC5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7879D-9649-43A9-AB04-5D5639D81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  <a:endParaRPr lang="en-US" altLang="ko-KR" dirty="0"/>
          </a:p>
          <a:p>
            <a:pPr lvl="1"/>
            <a:r>
              <a:rPr lang="ko-KR" altLang="en-US" dirty="0"/>
              <a:t>일반</a:t>
            </a:r>
            <a:r>
              <a:rPr lang="en-US" altLang="ko-KR" dirty="0"/>
              <a:t>, </a:t>
            </a:r>
            <a:r>
              <a:rPr lang="ko-KR" altLang="en-US" dirty="0"/>
              <a:t>고급</a:t>
            </a:r>
            <a:r>
              <a:rPr lang="en-US" altLang="ko-KR" dirty="0"/>
              <a:t>, </a:t>
            </a:r>
            <a:r>
              <a:rPr lang="ko-KR" altLang="en-US" dirty="0"/>
              <a:t>상가</a:t>
            </a:r>
            <a:r>
              <a:rPr lang="en-US" altLang="ko-KR" dirty="0"/>
              <a:t>, </a:t>
            </a:r>
            <a:r>
              <a:rPr lang="ko-KR" altLang="en-US" dirty="0"/>
              <a:t>보스</a:t>
            </a:r>
            <a:r>
              <a:rPr lang="en-US" altLang="ko-KR" dirty="0"/>
              <a:t>, </a:t>
            </a:r>
            <a:r>
              <a:rPr lang="ko-KR" altLang="en-US" dirty="0"/>
              <a:t>이벤트 </a:t>
            </a:r>
            <a:endParaRPr lang="en-US" altLang="ko-KR" dirty="0"/>
          </a:p>
          <a:p>
            <a:r>
              <a:rPr lang="ko-KR" altLang="en-US" dirty="0"/>
              <a:t>아이템 분류</a:t>
            </a:r>
            <a:endParaRPr lang="en-US" altLang="ko-KR" dirty="0"/>
          </a:p>
          <a:p>
            <a:pPr lvl="1"/>
            <a:r>
              <a:rPr lang="ko-KR" altLang="en-US" dirty="0"/>
              <a:t>착용</a:t>
            </a:r>
            <a:r>
              <a:rPr lang="en-US" altLang="ko-KR" dirty="0"/>
              <a:t>, </a:t>
            </a:r>
            <a:r>
              <a:rPr lang="ko-KR" altLang="en-US" dirty="0"/>
              <a:t>소비</a:t>
            </a:r>
            <a:r>
              <a:rPr lang="en-US" altLang="ko-KR" dirty="0"/>
              <a:t>, </a:t>
            </a:r>
            <a:r>
              <a:rPr lang="ko-KR" altLang="en-US" dirty="0"/>
              <a:t>유물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50D8270-5C89-43C2-91A6-F1B0CE9C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7B482E2-ACE7-4334-A460-34CE4589F8C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07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상점과 포탈</a:t>
            </a:r>
            <a:r>
              <a:rPr lang="en-US" altLang="ko-KR" sz="1400" dirty="0"/>
              <a:t> </a:t>
            </a:r>
            <a:r>
              <a:rPr lang="ko-KR" altLang="en-US" sz="1400" dirty="0"/>
              <a:t>등 제거함</a:t>
            </a:r>
            <a:endParaRPr lang="en-US" altLang="ko-KR" sz="1400" dirty="0"/>
          </a:p>
          <a:p>
            <a:r>
              <a:rPr lang="ko-KR" altLang="en-US" sz="1400" dirty="0"/>
              <a:t>상점 대신 상인을 방을 클리어 하면 항상 등장하도록 함</a:t>
            </a:r>
            <a:endParaRPr lang="en-US" altLang="ko-KR" sz="1400" dirty="0"/>
          </a:p>
          <a:p>
            <a:r>
              <a:rPr lang="ko-KR" altLang="en-US" sz="1400" dirty="0"/>
              <a:t>포탈은 보스를 처치하면 등장하도록 변경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21E96E-CAF0-4C2B-956C-908C21A141E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627B0F-3AB2-4F44-BF0B-7E5D7B8A79BC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7D4B93-E979-48D5-A623-8F6E2A8D59C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EA1A9-5BD1-4D84-AA60-940A9A82436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F3BAE9-0188-4AAB-8D53-1CB289E52FA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1AC9AB-8CD9-4B1A-931B-9CC35DFB3F3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73A23C-EB9B-46B8-AA9B-6AE21F80A873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7DD469-0141-4B10-B87E-A0D8E2DEE49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A20E38-0A6C-468B-9820-85CDF07DFB51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DA1C9-16E3-40CF-9D7F-1E6B5F1676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8B559D-160B-4BD8-9434-2204F0B7044F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88CC0C-E14C-4559-B69C-E24AA5748E6C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D9533-3E1D-4188-95FE-9E4DCDA35AE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63BA3-FE75-4AB1-A1FB-A1F2FD36EA12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2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6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616D1D-17A5-41FD-8D3E-5DF3DC260F4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C61A30-92FA-466B-8645-161829B8525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9B01C2-90D6-466F-A535-19AD0621DD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3C73F-6D9B-42F8-932C-76E1CBFCD0C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35394-5ED8-4D21-B46F-F3811D5A272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24F87F-CF74-4C0D-B90A-4458EC22817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C7E011-E398-4C9B-BABE-53CC220F6689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18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9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3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4734254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방의 종류도 다양함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좁은 방에서 날라오는 탄을 피하며 적을 처치하기에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 마다 특징이 달라 유저는 취향에 맞는 무기를 찾으며 게임을 플레이 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특성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파밍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3A176F5-ED08-4FD8-AEEB-9D6CA897D55B}"/>
              </a:ext>
            </a:extLst>
          </p:cNvPr>
          <p:cNvSpPr txBox="1"/>
          <p:nvPr/>
        </p:nvSpPr>
        <p:spPr>
          <a:xfrm>
            <a:off x="9548328" y="6562838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※ </a:t>
            </a:r>
            <a:r>
              <a:rPr lang="ko-KR" altLang="en-US" sz="1000" dirty="0"/>
              <a:t>슬라이드 쇼로 보시면 사진이 움직입니다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7" name="내용 개체 틀 36" descr="스크린샷, 컴퓨터, 시계이(가) 표시된 사진&#10;&#10;자동 생성된 설명">
            <a:extLst>
              <a:ext uri="{FF2B5EF4-FFF2-40B4-BE49-F238E27FC236}">
                <a16:creationId xmlns:a16="http://schemas.microsoft.com/office/drawing/2014/main" id="{568EAC89-C52A-4A80-89D2-2EB7CFABC9F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t="17937" r="10979" b="56897"/>
          <a:stretch/>
        </p:blipFill>
        <p:spPr>
          <a:xfrm>
            <a:off x="6172200" y="1713236"/>
            <a:ext cx="5562600" cy="893115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3B375F27-54BE-4B44-8A80-CA1D1A820F55}"/>
              </a:ext>
            </a:extLst>
          </p:cNvPr>
          <p:cNvSpPr/>
          <p:nvPr/>
        </p:nvSpPr>
        <p:spPr>
          <a:xfrm>
            <a:off x="7990448" y="1743762"/>
            <a:ext cx="1799273" cy="6755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E1F870E-D690-452D-B25A-FFCDFA381474}"/>
              </a:ext>
            </a:extLst>
          </p:cNvPr>
          <p:cNvSpPr/>
          <p:nvPr/>
        </p:nvSpPr>
        <p:spPr>
          <a:xfrm>
            <a:off x="9762845" y="1743762"/>
            <a:ext cx="1740601" cy="6755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E085240-B1C1-46F9-8447-A76DC30AC4A8}"/>
              </a:ext>
            </a:extLst>
          </p:cNvPr>
          <p:cNvSpPr/>
          <p:nvPr/>
        </p:nvSpPr>
        <p:spPr>
          <a:xfrm>
            <a:off x="6420335" y="1743762"/>
            <a:ext cx="1628289" cy="67551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2C2521-01C2-449B-B204-D744147AD9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BF6FD1-41CD-43A7-BBAD-F070F5B3BA2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AF4D7D-7EC8-48E1-AFE7-6EFAFEFC6D9E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35FB17-9AB0-4363-8558-BF6266B37C89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FA7715-05B9-46CA-9D19-6087EDF627C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47C757-2AD3-470E-B45E-E2F4588DBA4F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B20E94-F091-4234-82A2-496EE8242B20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1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00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정보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997E00-BC43-404D-9F5A-BB3E0FA7D27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72BB0F-34CA-4B55-B949-F32AE12FA11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4BCD17-FB47-4576-B4DA-4CCEEB14E2D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B0CF8F-CCA7-494F-9ED4-16A063F344E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635726-8F72-40B7-B1A1-B0483BCCC28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D95D2-3A5A-43D4-AFA5-2E69E076CAB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762FC-0B26-4010-9B25-367A385A2C4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247250-E210-44A0-B16B-1558FE7C8544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20" name="그림 19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13A5303-E792-4803-934E-7FC340B02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364A79C-CD71-4FCD-8C15-1C96BC6AB0B1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55283C2-BF96-473C-BBED-CF4A1BBEDACF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FFA2370-2C27-44CA-8643-001F0FD78E44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9E6B68F-B9E8-49A8-A3D2-2CC5C402A55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54FFC-E628-4502-A588-B7B7CB38BEF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6F43C-0F92-4630-85B8-07002DFF08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57B9A8-CF72-4A01-A2F9-54200C96473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1926493-17D9-48C3-BA05-971BA21B333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84A64CC-4C6E-47AB-97DE-133F60B4353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1AC967E-C8B6-4FD1-A3B2-386ABC93A41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030A138-CD63-4831-B2F9-A9445CDA4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96436"/>
              </p:ext>
            </p:extLst>
          </p:nvPr>
        </p:nvGraphicFramePr>
        <p:xfrm>
          <a:off x="331730" y="1262558"/>
          <a:ext cx="11504669" cy="502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885">
                  <a:extLst>
                    <a:ext uri="{9D8B030D-6E8A-4147-A177-3AD203B41FA5}">
                      <a16:colId xmlns:a16="http://schemas.microsoft.com/office/drawing/2014/main" val="820025909"/>
                    </a:ext>
                  </a:extLst>
                </a:gridCol>
                <a:gridCol w="1445885">
                  <a:extLst>
                    <a:ext uri="{9D8B030D-6E8A-4147-A177-3AD203B41FA5}">
                      <a16:colId xmlns:a16="http://schemas.microsoft.com/office/drawing/2014/main" val="1688093642"/>
                    </a:ext>
                  </a:extLst>
                </a:gridCol>
                <a:gridCol w="2860565">
                  <a:extLst>
                    <a:ext uri="{9D8B030D-6E8A-4147-A177-3AD203B41FA5}">
                      <a16:colId xmlns:a16="http://schemas.microsoft.com/office/drawing/2014/main" val="1274641175"/>
                    </a:ext>
                  </a:extLst>
                </a:gridCol>
                <a:gridCol w="2876167">
                  <a:extLst>
                    <a:ext uri="{9D8B030D-6E8A-4147-A177-3AD203B41FA5}">
                      <a16:colId xmlns:a16="http://schemas.microsoft.com/office/drawing/2014/main" val="1638568552"/>
                    </a:ext>
                  </a:extLst>
                </a:gridCol>
                <a:gridCol w="2876167">
                  <a:extLst>
                    <a:ext uri="{9D8B030D-6E8A-4147-A177-3AD203B41FA5}">
                      <a16:colId xmlns:a16="http://schemas.microsoft.com/office/drawing/2014/main" val="868515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차이점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6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캐릭터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 경험과 밀접한 관계를 가짐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기존에 다른 게임을 플레이 했을 가능성이 더 크기 때문에 다른 게임들과 차별화 되지 않고 모든 유저가 자연스럽게 조작할 수 있도록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를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기타 잡다한 것 없이 필요한 정보만 표시됨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캐릭터를 통해 현재 사용중인 무기가 무엇인지 손에 쥐고 있는 듯한 연출로 표현함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필요한 정보만 전달하기 위해 간략화 되어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빨강은 체력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회색은 방어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파랑은 마나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35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조이스틱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조작을 시작한 시점을 기준으로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표시됨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사람마다 조작이 편리한 환경이 다름으로 이런 조치를 취한 것 같음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6895"/>
                  </a:ext>
                </a:extLst>
              </a:tr>
              <a:tr h="749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스킬의 준비상태를 충전되는 것처럼 연출함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스킬의 준비 상태와 걸리는 시간을 알려줌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93301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/>
                        <a:t>공격 버튼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상호 작용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/>
                        <a:t>주위 또는 아이템의 근처로 이동시 자동으로 </a:t>
                      </a:r>
                      <a:r>
                        <a:rPr lang="en-US" altLang="ko-KR" sz="1000" dirty="0"/>
                        <a:t>UI</a:t>
                      </a:r>
                      <a:r>
                        <a:rPr lang="ko-KR" altLang="en-US" sz="1000" dirty="0"/>
                        <a:t>가 변경됨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상화 작용이 필요한 순간은 비 전투 상태임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이때 공격 키는 필요가 없음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상호작용키가 불필요함으로 필요할 때만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143200"/>
                  </a:ext>
                </a:extLst>
              </a:tr>
              <a:tr h="4991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/>
                        <a:t>무기교체 버튼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현재 들고 있는 무기를 보여줌 </a:t>
                      </a:r>
                      <a:endParaRPr lang="en-US" altLang="ko-KR" sz="100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/>
                        <a:t>사용시 소비되는 마나 를 표시 해줌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원할 때 필요한 무기를 바꿔 사용하도록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재화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던전에서 사용하는 재화와 대기 화면에서 사용하는 재화의 차이를 주기위해 재화의 모양을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사용자의 혼동을 방지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재화의 중요도에 따라 크기를 다르게 표시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2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유저가 획득한 특성들을 한번에 보여줌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포기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계속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설정 세가지 기능을 사용가능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특성의 효과가 모두 즉시 적용되어 초기화 될 때 까지 유지됨으로 화면에 지속적으로 표시할 필요가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29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 err="1"/>
                        <a:t>미니맵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아이콘을 활용해 간략한 현재위치와 앞으로 발견한 방의 정보를 유저에게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전투가 진행 되지 않을 때 화면 좌측 중앙에 표시되며 전투 시작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방에 입장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시 자동으로 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/>
                        <a:t>다음방의 정보는 유저가 현재 방을 클리어 하지않으면 의미가 없기 때문에 보다 전투에 집중할 수 있도록 필요 없는 지도를 잠시 지운 것으로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057147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FACB4A3-5BFB-4CBE-8F83-03FD8DA0C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220213"/>
              </p:ext>
            </p:extLst>
          </p:nvPr>
        </p:nvGraphicFramePr>
        <p:xfrm>
          <a:off x="12319000" y="7091680"/>
          <a:ext cx="4064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79897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854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설명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모티브 게임의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를 활용해 게임내 시스템을 기획하는데 활용하기 위해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555260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21A5B5-BC1C-48B7-A10E-F0ADB85A3B02}"/>
              </a:ext>
            </a:extLst>
          </p:cNvPr>
          <p:cNvGrpSpPr/>
          <p:nvPr/>
        </p:nvGrpSpPr>
        <p:grpSpPr>
          <a:xfrm>
            <a:off x="1812095" y="1721790"/>
            <a:ext cx="1356582" cy="4509190"/>
            <a:chOff x="1812095" y="1721790"/>
            <a:chExt cx="1356582" cy="4509190"/>
          </a:xfrm>
        </p:grpSpPr>
        <p:pic>
          <p:nvPicPr>
            <p:cNvPr id="55" name="그림 54" descr="컴퓨터이(가) 표시된 사진&#10;&#10;자동 생성된 설명">
              <a:extLst>
                <a:ext uri="{FF2B5EF4-FFF2-40B4-BE49-F238E27FC236}">
                  <a16:creationId xmlns:a16="http://schemas.microsoft.com/office/drawing/2014/main" id="{15FA7D2D-3261-4868-8B44-742BC2BAE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4" t="19794" r="41155" b="65512"/>
            <a:stretch/>
          </p:blipFill>
          <p:spPr>
            <a:xfrm>
              <a:off x="2699336" y="1721790"/>
              <a:ext cx="287567" cy="336217"/>
            </a:xfrm>
            <a:prstGeom prst="rect">
              <a:avLst/>
            </a:prstGeom>
          </p:spPr>
        </p:pic>
        <p:pic>
          <p:nvPicPr>
            <p:cNvPr id="56" name="그림 55" descr="컴퓨터이(가) 표시된 사진&#10;&#10;자동 생성된 설명">
              <a:extLst>
                <a:ext uri="{FF2B5EF4-FFF2-40B4-BE49-F238E27FC236}">
                  <a16:creationId xmlns:a16="http://schemas.microsoft.com/office/drawing/2014/main" id="{10675EE0-98D3-4313-A0EC-0A197CC54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r="73906" b="81367"/>
            <a:stretch/>
          </p:blipFill>
          <p:spPr>
            <a:xfrm>
              <a:off x="1852396" y="1725727"/>
              <a:ext cx="731940" cy="336216"/>
            </a:xfrm>
            <a:prstGeom prst="rect">
              <a:avLst/>
            </a:prstGeom>
          </p:spPr>
        </p:pic>
        <p:pic>
          <p:nvPicPr>
            <p:cNvPr id="57" name="그림 56" descr="컴퓨터이(가) 표시된 사진&#10;&#10;자동 생성된 설명">
              <a:extLst>
                <a:ext uri="{FF2B5EF4-FFF2-40B4-BE49-F238E27FC236}">
                  <a16:creationId xmlns:a16="http://schemas.microsoft.com/office/drawing/2014/main" id="{45970778-0EA1-4266-9D45-8F05F1D67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8" t="55273" r="69530" b="15517"/>
            <a:stretch/>
          </p:blipFill>
          <p:spPr>
            <a:xfrm>
              <a:off x="2265886" y="2204675"/>
              <a:ext cx="369286" cy="336216"/>
            </a:xfrm>
            <a:prstGeom prst="rect">
              <a:avLst/>
            </a:prstGeom>
          </p:spPr>
        </p:pic>
        <p:pic>
          <p:nvPicPr>
            <p:cNvPr id="67" name="그림 66" descr="컴퓨터이(가) 표시된 사진&#10;&#10;자동 생성된 설명">
              <a:extLst>
                <a:ext uri="{FF2B5EF4-FFF2-40B4-BE49-F238E27FC236}">
                  <a16:creationId xmlns:a16="http://schemas.microsoft.com/office/drawing/2014/main" id="{9446C2B3-71D4-4DF2-B7C9-E8775B470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5" t="72086" r="2563" b="1310"/>
            <a:stretch/>
          </p:blipFill>
          <p:spPr>
            <a:xfrm>
              <a:off x="1959134" y="3619448"/>
              <a:ext cx="427327" cy="393465"/>
            </a:xfrm>
            <a:prstGeom prst="rect">
              <a:avLst/>
            </a:prstGeom>
          </p:spPr>
        </p:pic>
        <p:pic>
          <p:nvPicPr>
            <p:cNvPr id="68" name="그림 67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BE074EDD-F00B-493C-A8FD-899C77D84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2614602" y="3612367"/>
              <a:ext cx="397568" cy="393465"/>
            </a:xfrm>
            <a:prstGeom prst="rect">
              <a:avLst/>
            </a:prstGeom>
          </p:spPr>
        </p:pic>
        <p:pic>
          <p:nvPicPr>
            <p:cNvPr id="71" name="그림 70" descr="컴퓨터이(가) 표시된 사진&#10;&#10;자동 생성된 설명">
              <a:extLst>
                <a:ext uri="{FF2B5EF4-FFF2-40B4-BE49-F238E27FC236}">
                  <a16:creationId xmlns:a16="http://schemas.microsoft.com/office/drawing/2014/main" id="{BD99F538-33F2-4657-A450-67599A775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11" t="53583" r="1780" b="29662"/>
            <a:stretch/>
          </p:blipFill>
          <p:spPr>
            <a:xfrm>
              <a:off x="2270802" y="4177538"/>
              <a:ext cx="465478" cy="428941"/>
            </a:xfrm>
            <a:prstGeom prst="rect">
              <a:avLst/>
            </a:prstGeom>
          </p:spPr>
        </p:pic>
        <p:pic>
          <p:nvPicPr>
            <p:cNvPr id="72" name="그림 71" descr="컴퓨터이(가) 표시된 사진&#10;&#10;자동 생성된 설명">
              <a:extLst>
                <a:ext uri="{FF2B5EF4-FFF2-40B4-BE49-F238E27FC236}">
                  <a16:creationId xmlns:a16="http://schemas.microsoft.com/office/drawing/2014/main" id="{9E49DEA4-F07A-444E-9D25-0122330AF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07" t="5639" r="15789" b="89110"/>
            <a:stretch/>
          </p:blipFill>
          <p:spPr>
            <a:xfrm>
              <a:off x="2710958" y="4698196"/>
              <a:ext cx="350793" cy="272253"/>
            </a:xfrm>
            <a:prstGeom prst="rect">
              <a:avLst/>
            </a:prstGeom>
          </p:spPr>
        </p:pic>
        <p:pic>
          <p:nvPicPr>
            <p:cNvPr id="73" name="그림 72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33309995-4AFB-4727-8CF3-E21FCD6D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06" t="7000" r="5966" b="82909"/>
            <a:stretch/>
          </p:blipFill>
          <p:spPr>
            <a:xfrm>
              <a:off x="1812095" y="4713274"/>
              <a:ext cx="684851" cy="212170"/>
            </a:xfrm>
            <a:prstGeom prst="rect">
              <a:avLst/>
            </a:prstGeom>
          </p:spPr>
        </p:pic>
        <p:pic>
          <p:nvPicPr>
            <p:cNvPr id="78" name="그림 77" descr="컴퓨터이(가) 표시된 사진&#10;&#10;자동 생성된 설명">
              <a:extLst>
                <a:ext uri="{FF2B5EF4-FFF2-40B4-BE49-F238E27FC236}">
                  <a16:creationId xmlns:a16="http://schemas.microsoft.com/office/drawing/2014/main" id="{E2C597EF-A220-44F1-876E-E8382E5F6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99" t="208" r="1892" b="83037"/>
            <a:stretch/>
          </p:blipFill>
          <p:spPr>
            <a:xfrm>
              <a:off x="2100571" y="5083673"/>
              <a:ext cx="235590" cy="217098"/>
            </a:xfrm>
            <a:prstGeom prst="rect">
              <a:avLst/>
            </a:prstGeom>
          </p:spPr>
        </p:pic>
        <p:pic>
          <p:nvPicPr>
            <p:cNvPr id="79" name="그림 78" descr="시계이(가) 표시된 사진&#10;&#10;자동 생성된 설명">
              <a:extLst>
                <a:ext uri="{FF2B5EF4-FFF2-40B4-BE49-F238E27FC236}">
                  <a16:creationId xmlns:a16="http://schemas.microsoft.com/office/drawing/2014/main" id="{62A40C46-5276-49CB-815E-A0E7F6081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44" t="25680" r="29297" b="25681"/>
            <a:stretch/>
          </p:blipFill>
          <p:spPr>
            <a:xfrm>
              <a:off x="2593079" y="5051653"/>
              <a:ext cx="406663" cy="261277"/>
            </a:xfrm>
            <a:prstGeom prst="rect">
              <a:avLst/>
            </a:prstGeom>
          </p:spPr>
        </p:pic>
        <p:pic>
          <p:nvPicPr>
            <p:cNvPr id="80" name="그림 79" descr="빨간색, 거리, 표지판이(가) 표시된 사진&#10;&#10;자동 생성된 설명">
              <a:extLst>
                <a:ext uri="{FF2B5EF4-FFF2-40B4-BE49-F238E27FC236}">
                  <a16:creationId xmlns:a16="http://schemas.microsoft.com/office/drawing/2014/main" id="{51F3DD10-6379-4A77-BA30-47F330D1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93" t="83348" r="25313" b="-2447"/>
            <a:stretch/>
          </p:blipFill>
          <p:spPr>
            <a:xfrm>
              <a:off x="1889357" y="5326180"/>
              <a:ext cx="1279320" cy="261276"/>
            </a:xfrm>
            <a:prstGeom prst="rect">
              <a:avLst/>
            </a:prstGeom>
          </p:spPr>
        </p:pic>
        <p:pic>
          <p:nvPicPr>
            <p:cNvPr id="82" name="그림 81" descr="회로이(가) 표시된 사진&#10;&#10;자동 생성된 설명">
              <a:extLst>
                <a:ext uri="{FF2B5EF4-FFF2-40B4-BE49-F238E27FC236}">
                  <a16:creationId xmlns:a16="http://schemas.microsoft.com/office/drawing/2014/main" id="{13B1B2A8-8F64-46D0-A29C-201B7A22A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2103207" y="5618561"/>
              <a:ext cx="805939" cy="612419"/>
            </a:xfrm>
            <a:prstGeom prst="rect">
              <a:avLst/>
            </a:prstGeom>
          </p:spPr>
        </p:pic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DD55AFD-A84F-4E65-B7D1-E616E316CC2E}"/>
                </a:ext>
              </a:extLst>
            </p:cNvPr>
            <p:cNvGrpSpPr/>
            <p:nvPr/>
          </p:nvGrpSpPr>
          <p:grpSpPr>
            <a:xfrm>
              <a:off x="1888398" y="2746566"/>
              <a:ext cx="1199444" cy="383737"/>
              <a:chOff x="6847733" y="4924425"/>
              <a:chExt cx="3334492" cy="1066800"/>
            </a:xfrm>
          </p:grpSpPr>
          <p:pic>
            <p:nvPicPr>
              <p:cNvPr id="85" name="그림 84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5DEEA9ED-AEC8-418C-A564-01CE0B77E0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4" r="16485" b="5634"/>
              <a:stretch/>
            </p:blipFill>
            <p:spPr>
              <a:xfrm>
                <a:off x="9134475" y="4924425"/>
                <a:ext cx="1047750" cy="1066800"/>
              </a:xfrm>
              <a:prstGeom prst="rect">
                <a:avLst/>
              </a:prstGeom>
            </p:spPr>
          </p:pic>
          <p:pic>
            <p:nvPicPr>
              <p:cNvPr id="86" name="그림 85" descr="컴퓨터이(가) 표시된 사진&#10;&#10;자동 생성된 설명">
                <a:extLst>
                  <a:ext uri="{FF2B5EF4-FFF2-40B4-BE49-F238E27FC236}">
                    <a16:creationId xmlns:a16="http://schemas.microsoft.com/office/drawing/2014/main" id="{C4504911-BFA6-401C-A47A-37B6037F7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4" r="16485" b="5634"/>
              <a:stretch/>
            </p:blipFill>
            <p:spPr>
              <a:xfrm>
                <a:off x="7991104" y="4924425"/>
                <a:ext cx="1047750" cy="1066800"/>
              </a:xfrm>
              <a:prstGeom prst="rect">
                <a:avLst/>
              </a:prstGeom>
            </p:spPr>
          </p:pic>
          <p:pic>
            <p:nvPicPr>
              <p:cNvPr id="87" name="그림 86" descr="앉아있는, 컴퓨터이(가) 표시된 사진&#10;&#10;자동 생성된 설명">
                <a:extLst>
                  <a:ext uri="{FF2B5EF4-FFF2-40B4-BE49-F238E27FC236}">
                    <a16:creationId xmlns:a16="http://schemas.microsoft.com/office/drawing/2014/main" id="{2C5BA750-AB82-4BC9-987E-A29DA537B1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22" t="75895" r="16484" b="5633"/>
              <a:stretch/>
            </p:blipFill>
            <p:spPr>
              <a:xfrm>
                <a:off x="6847733" y="4924425"/>
                <a:ext cx="1047750" cy="1066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86D6D-EB12-4D2C-8BC2-D677FC22332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FF2082-2D58-4A31-A244-67C60BDE1B7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3FA78C-2A13-4946-93B1-1F731EAA151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FFCCE5-F891-4E8C-824D-85C24E9CEF6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E4A24E-F590-472F-B569-287F32BC4B7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AA1FDC-A7B0-42E4-9719-774033D80D3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BF0ED7-232C-4EB3-8073-F7A79E5D303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87F563D-3944-4AEF-BF93-04010EC0A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86355"/>
              </p:ext>
            </p:extLst>
          </p:nvPr>
        </p:nvGraphicFramePr>
        <p:xfrm>
          <a:off x="6916114" y="2644083"/>
          <a:ext cx="2578101" cy="1168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1">
                  <a:extLst>
                    <a:ext uri="{9D8B030D-6E8A-4147-A177-3AD203B41FA5}">
                      <a16:colId xmlns:a16="http://schemas.microsoft.com/office/drawing/2014/main" val="2201900050"/>
                    </a:ext>
                  </a:extLst>
                </a:gridCol>
              </a:tblGrid>
              <a:tr h="4233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421963"/>
                  </a:ext>
                </a:extLst>
              </a:tr>
              <a:tr h="7450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69961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54484"/>
              </p:ext>
            </p:extLst>
          </p:nvPr>
        </p:nvGraphicFramePr>
        <p:xfrm>
          <a:off x="431797" y="1270001"/>
          <a:ext cx="4483103" cy="248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741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504376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653741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0913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시작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일반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2~4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이벤트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1~2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포탈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11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보스</a:t>
                      </a:r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x</a:t>
                      </a:r>
                      <a:endParaRPr lang="ko-KR" altLang="en-US" sz="13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76817" marR="76817" marT="38408" marB="38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7018615" y="3137233"/>
            <a:ext cx="2373098" cy="579915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D6F8BA1E-4F03-47A2-B607-C87286C7F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406"/>
              </p:ext>
            </p:extLst>
          </p:nvPr>
        </p:nvGraphicFramePr>
        <p:xfrm>
          <a:off x="431797" y="3919223"/>
          <a:ext cx="11315700" cy="2510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897">
                  <a:extLst>
                    <a:ext uri="{9D8B030D-6E8A-4147-A177-3AD203B41FA5}">
                      <a16:colId xmlns:a16="http://schemas.microsoft.com/office/drawing/2014/main" val="3338785752"/>
                    </a:ext>
                  </a:extLst>
                </a:gridCol>
                <a:gridCol w="3536953">
                  <a:extLst>
                    <a:ext uri="{9D8B030D-6E8A-4147-A177-3AD203B41FA5}">
                      <a16:colId xmlns:a16="http://schemas.microsoft.com/office/drawing/2014/main" val="1127104342"/>
                    </a:ext>
                  </a:extLst>
                </a:gridCol>
                <a:gridCol w="1758947">
                  <a:extLst>
                    <a:ext uri="{9D8B030D-6E8A-4147-A177-3AD203B41FA5}">
                      <a16:colId xmlns:a16="http://schemas.microsoft.com/office/drawing/2014/main" val="3810922349"/>
                    </a:ext>
                  </a:extLst>
                </a:gridCol>
                <a:gridCol w="3898903">
                  <a:extLst>
                    <a:ext uri="{9D8B030D-6E8A-4147-A177-3AD203B41FA5}">
                      <a16:colId xmlns:a16="http://schemas.microsoft.com/office/drawing/2014/main" val="91221427"/>
                    </a:ext>
                  </a:extLst>
                </a:gridCol>
              </a:tblGrid>
              <a:tr h="234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480301"/>
                  </a:ext>
                </a:extLst>
              </a:tr>
              <a:tr h="602675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유저에게 도움을 주는 발판과 그렇지 않는 발판이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발판의 효과는 몬스터도 동일하게 적용 받음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가시 발판이 대표적으로 함정으로 사용되는 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이동을 막는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몬스터의 공격을 상쇄시킴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스테이지에 선택된 테마에 따라 다양한 형태의 구조물 디자인이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90293"/>
                  </a:ext>
                </a:extLst>
              </a:tr>
              <a:tr h="27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마법 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10958"/>
                  </a:ext>
                </a:extLst>
              </a:tr>
              <a:tr h="570230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통로를 통해 방에 입장 시 자동으로 닫힘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배치된 몬스터를 모두 처치하기 전까지 열리지 않음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방에 입장 시 자동으로 문이 닫힘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전투 방에만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공격을 받으면 사라지는 구조물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상자의 경우 공격을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회에 한해 공격을 막음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폭판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얼음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독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 존재함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상자의 경우 함정으로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34795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C7C137-77CE-4787-B7FB-6E0D4A872080}"/>
              </a:ext>
            </a:extLst>
          </p:cNvPr>
          <p:cNvGrpSpPr/>
          <p:nvPr/>
        </p:nvGrpSpPr>
        <p:grpSpPr>
          <a:xfrm>
            <a:off x="1045403" y="4270351"/>
            <a:ext cx="822674" cy="841171"/>
            <a:chOff x="5995628" y="4141849"/>
            <a:chExt cx="822674" cy="841171"/>
          </a:xfrm>
        </p:grpSpPr>
        <p:pic>
          <p:nvPicPr>
            <p:cNvPr id="25" name="그림 24" descr="컴퓨터이(가) 표시된 사진&#10;&#10;자동 생성된 설명">
              <a:extLst>
                <a:ext uri="{FF2B5EF4-FFF2-40B4-BE49-F238E27FC236}">
                  <a16:creationId xmlns:a16="http://schemas.microsoft.com/office/drawing/2014/main" id="{9AA1D692-5520-4838-90F8-744BCAF33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6035430" y="4141849"/>
              <a:ext cx="782872" cy="343065"/>
            </a:xfrm>
            <a:prstGeom prst="rect">
              <a:avLst/>
            </a:prstGeom>
          </p:spPr>
        </p:pic>
        <p:pic>
          <p:nvPicPr>
            <p:cNvPr id="26" name="그림 25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99259948-DBA8-4985-9402-A645865A0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449025" y="4597799"/>
              <a:ext cx="369277" cy="358846"/>
            </a:xfrm>
            <a:prstGeom prst="rect">
              <a:avLst/>
            </a:prstGeom>
          </p:spPr>
        </p:pic>
        <p:pic>
          <p:nvPicPr>
            <p:cNvPr id="27" name="그림 26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9911A699-508A-4D02-B1BD-0E8AF3D58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FF1A830-5176-4183-8226-53ECB9376F84}"/>
              </a:ext>
            </a:extLst>
          </p:cNvPr>
          <p:cNvGrpSpPr/>
          <p:nvPr/>
        </p:nvGrpSpPr>
        <p:grpSpPr>
          <a:xfrm>
            <a:off x="6419660" y="4297523"/>
            <a:ext cx="998774" cy="762943"/>
            <a:chOff x="5776608" y="5413156"/>
            <a:chExt cx="998774" cy="762943"/>
          </a:xfrm>
        </p:grpSpPr>
        <p:pic>
          <p:nvPicPr>
            <p:cNvPr id="29" name="그림 28" descr="컴퓨터이(가) 표시된 사진&#10;&#10;자동 생성된 설명">
              <a:extLst>
                <a:ext uri="{FF2B5EF4-FFF2-40B4-BE49-F238E27FC236}">
                  <a16:creationId xmlns:a16="http://schemas.microsoft.com/office/drawing/2014/main" id="{4FFCFD12-6D26-489C-A4D4-E2359A3D2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5215" y="5413156"/>
              <a:ext cx="250167" cy="762943"/>
            </a:xfrm>
            <a:prstGeom prst="rect">
              <a:avLst/>
            </a:prstGeom>
          </p:spPr>
        </p:pic>
        <p:pic>
          <p:nvPicPr>
            <p:cNvPr id="30" name="그림 29" descr="컴퓨터이(가) 표시된 사진&#10;&#10;자동 생성된 설명">
              <a:extLst>
                <a:ext uri="{FF2B5EF4-FFF2-40B4-BE49-F238E27FC236}">
                  <a16:creationId xmlns:a16="http://schemas.microsoft.com/office/drawing/2014/main" id="{A0737EFD-3C8E-4117-8C2D-EE69DD869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5776608" y="5604823"/>
              <a:ext cx="250166" cy="445093"/>
            </a:xfrm>
            <a:prstGeom prst="rect">
              <a:avLst/>
            </a:prstGeom>
          </p:spPr>
        </p:pic>
        <p:pic>
          <p:nvPicPr>
            <p:cNvPr id="31" name="그림 30" descr="컴퓨터이(가) 표시된 사진&#10;&#10;자동 생성된 설명">
              <a:extLst>
                <a:ext uri="{FF2B5EF4-FFF2-40B4-BE49-F238E27FC236}">
                  <a16:creationId xmlns:a16="http://schemas.microsoft.com/office/drawing/2014/main" id="{27F3E78A-447E-4753-B4A2-F4CDAD423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6140358" y="5543233"/>
              <a:ext cx="301925" cy="518763"/>
            </a:xfrm>
            <a:prstGeom prst="rect">
              <a:avLst/>
            </a:prstGeom>
          </p:spPr>
        </p:pic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7E5F3BC3-185D-4B1B-BB0B-184E7447DF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1313612" y="5500050"/>
            <a:ext cx="286257" cy="889596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44A686-F604-486B-A12A-114C794398E8}"/>
              </a:ext>
            </a:extLst>
          </p:cNvPr>
          <p:cNvGrpSpPr/>
          <p:nvPr/>
        </p:nvGrpSpPr>
        <p:grpSpPr>
          <a:xfrm>
            <a:off x="6678852" y="5521612"/>
            <a:ext cx="489541" cy="846472"/>
            <a:chOff x="2656935" y="5815078"/>
            <a:chExt cx="489541" cy="846472"/>
          </a:xfrm>
        </p:grpSpPr>
        <p:pic>
          <p:nvPicPr>
            <p:cNvPr id="34" name="그림 33" descr="컴퓨터이(가) 표시된 사진&#10;&#10;자동 생성된 설명">
              <a:extLst>
                <a:ext uri="{FF2B5EF4-FFF2-40B4-BE49-F238E27FC236}">
                  <a16:creationId xmlns:a16="http://schemas.microsoft.com/office/drawing/2014/main" id="{8DDCACD5-DC2C-466E-A54A-6FCD80F2D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1" t="36524" r="68069" b="46058"/>
            <a:stretch/>
          </p:blipFill>
          <p:spPr>
            <a:xfrm>
              <a:off x="2656935" y="5815078"/>
              <a:ext cx="489541" cy="423236"/>
            </a:xfrm>
            <a:prstGeom prst="rect">
              <a:avLst/>
            </a:prstGeom>
          </p:spPr>
        </p:pic>
        <p:pic>
          <p:nvPicPr>
            <p:cNvPr id="35" name="그림 34" descr="버스, 컴퓨터, 남자, 거리이(가) 표시된 사진&#10;&#10;자동 생성된 설명">
              <a:extLst>
                <a:ext uri="{FF2B5EF4-FFF2-40B4-BE49-F238E27FC236}">
                  <a16:creationId xmlns:a16="http://schemas.microsoft.com/office/drawing/2014/main" id="{1AD9993B-3A8F-474A-9367-C20889B71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57" t="58322" r="33693" b="29687"/>
            <a:stretch/>
          </p:blipFill>
          <p:spPr>
            <a:xfrm>
              <a:off x="2675520" y="6238314"/>
              <a:ext cx="443221" cy="42323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347875-E4B4-49E2-9B65-DD6455EFDA8B}"/>
              </a:ext>
            </a:extLst>
          </p:cNvPr>
          <p:cNvSpPr/>
          <p:nvPr/>
        </p:nvSpPr>
        <p:spPr>
          <a:xfrm>
            <a:off x="5242590" y="1385545"/>
            <a:ext cx="6631910" cy="9905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/>
              <a:t>시작 룸</a:t>
            </a:r>
            <a:r>
              <a:rPr lang="en-US" altLang="ko-KR" sz="1000" dirty="0"/>
              <a:t>, </a:t>
            </a:r>
            <a:r>
              <a:rPr lang="ko-KR" altLang="en-US" sz="1000" dirty="0"/>
              <a:t>포탈 룸은 층마다 하나씩 만 존재함 </a:t>
            </a:r>
            <a:r>
              <a:rPr lang="en-US" altLang="ko-KR" sz="1000" dirty="0"/>
              <a:t>(5</a:t>
            </a:r>
            <a:r>
              <a:rPr lang="ko-KR" altLang="en-US" sz="1000" dirty="0"/>
              <a:t>번째 층마다 포탈 룸은 보스 룸으로 치환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시작 룸을 기준으로 </a:t>
            </a:r>
            <a:r>
              <a:rPr lang="en-US" altLang="ko-KR" sz="1000" dirty="0"/>
              <a:t>(</a:t>
            </a:r>
            <a:r>
              <a:rPr lang="ko-KR" altLang="en-US" sz="1000" dirty="0"/>
              <a:t>상하좌우</a:t>
            </a:r>
            <a:r>
              <a:rPr lang="en-US" altLang="ko-KR" sz="1000" dirty="0"/>
              <a:t>) 4</a:t>
            </a:r>
            <a:r>
              <a:rPr lang="ko-KR" altLang="en-US" sz="1000" dirty="0"/>
              <a:t>방향 중 한 방향을 기준으로 방을 생성해 연결함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</a:t>
            </a:r>
            <a:r>
              <a:rPr lang="ko-KR" altLang="en-US" sz="1000" dirty="0"/>
              <a:t>차원 배열의 최소 </a:t>
            </a:r>
            <a:r>
              <a:rPr lang="en-US" altLang="ko-KR" sz="1000" dirty="0"/>
              <a:t>3x3 </a:t>
            </a:r>
            <a:r>
              <a:rPr lang="ko-KR" altLang="en-US" sz="1000" dirty="0"/>
              <a:t>크기</a:t>
            </a:r>
            <a:r>
              <a:rPr lang="en-US" altLang="ko-KR" sz="1000" dirty="0"/>
              <a:t>(</a:t>
            </a:r>
            <a:r>
              <a:rPr lang="ko-KR" altLang="en-US" sz="1000" dirty="0"/>
              <a:t>최대 </a:t>
            </a:r>
            <a:r>
              <a:rPr lang="en-US" altLang="ko-KR" sz="1000" dirty="0"/>
              <a:t>5x5)</a:t>
            </a:r>
            <a:r>
              <a:rPr lang="ko-KR" altLang="en-US" sz="1000" dirty="0"/>
              <a:t>에 시작점과 포탈</a:t>
            </a:r>
            <a:r>
              <a:rPr lang="en-US" altLang="ko-KR" sz="1000" dirty="0"/>
              <a:t>(</a:t>
            </a:r>
            <a:r>
              <a:rPr lang="ko-KR" altLang="en-US" sz="1000" dirty="0"/>
              <a:t>보스</a:t>
            </a:r>
            <a:r>
              <a:rPr lang="en-US" altLang="ko-KR" sz="1000" dirty="0"/>
              <a:t>)</a:t>
            </a:r>
            <a:r>
              <a:rPr lang="ko-KR" altLang="en-US" sz="1000" dirty="0"/>
              <a:t>룸을 배치하고 나머지는 좌측의 정보를 기반으로 배치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배치될 요소들이 모두 배치되고 나면 그것을 하나의 층으로 묶어 관리하게 됨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E63289-F2A9-468D-ABC8-868B39EDEEE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7421A6-B6F6-4A83-BB0E-CCCC7C90E51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F504A1-FC09-4FE5-83E4-599A029A281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AD5737-373C-4FD8-8FB2-F1E9E871DA1E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530EFE-0A2B-4DC0-93E9-5520C307D2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631A6F-38FE-424F-A0EE-A178BB09A97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CBDDD6-EE56-4D89-B895-45DFFD32CA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3960</TotalTime>
  <Words>5471</Words>
  <Application>Microsoft Office PowerPoint</Application>
  <PresentationFormat>와이드스크린</PresentationFormat>
  <Paragraphs>1040</Paragraphs>
  <Slides>44</Slides>
  <Notes>1</Notes>
  <HiddenSlides>26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시장 조사 자료</vt:lpstr>
      <vt:lpstr>모티브 게임 분석</vt:lpstr>
      <vt:lpstr>간략한 정보</vt:lpstr>
      <vt:lpstr>UI 설명</vt:lpstr>
      <vt:lpstr>캐릭터 시스템</vt:lpstr>
      <vt:lpstr>던전의 배치 방식</vt:lpstr>
      <vt:lpstr>방 종류</vt:lpstr>
      <vt:lpstr>구조물 종류</vt:lpstr>
      <vt:lpstr>특성 시스템</vt:lpstr>
      <vt:lpstr>시간을 활용한 스킬 액션</vt:lpstr>
      <vt:lpstr>시간을 활용한 스킬 액션</vt:lpstr>
      <vt:lpstr>상인 &amp; 무기 시스템</vt:lpstr>
      <vt:lpstr>무기 시스템</vt:lpstr>
      <vt:lpstr>무기의 시스템 변경</vt:lpstr>
      <vt:lpstr>상인 시스템</vt:lpstr>
      <vt:lpstr>상인 시스템</vt:lpstr>
      <vt:lpstr>상인 시스템</vt:lpstr>
      <vt:lpstr>중립 구조물의 다양화</vt:lpstr>
      <vt:lpstr>중립 구조물 &amp; 파밍</vt:lpstr>
      <vt:lpstr>몬스터 AI</vt:lpstr>
      <vt:lpstr>몬스터 AI</vt:lpstr>
      <vt:lpstr>캐릭터 시스템</vt:lpstr>
      <vt:lpstr>PowerPoint 프레젠테이션</vt:lpstr>
      <vt:lpstr>기타</vt:lpstr>
      <vt:lpstr>방의 종류를 간소화</vt:lpstr>
      <vt:lpstr>인벤토리 추가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293</cp:revision>
  <dcterms:created xsi:type="dcterms:W3CDTF">2019-10-07T05:13:37Z</dcterms:created>
  <dcterms:modified xsi:type="dcterms:W3CDTF">2019-11-19T06:52:51Z</dcterms:modified>
</cp:coreProperties>
</file>